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2" r:id="rId4"/>
    <p:sldId id="303" r:id="rId5"/>
    <p:sldId id="258" r:id="rId6"/>
    <p:sldId id="259" r:id="rId7"/>
    <p:sldId id="262" r:id="rId8"/>
    <p:sldId id="263" r:id="rId9"/>
    <p:sldId id="265" r:id="rId10"/>
    <p:sldId id="266" r:id="rId11"/>
    <p:sldId id="267" r:id="rId12"/>
    <p:sldId id="270" r:id="rId13"/>
    <p:sldId id="269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90" r:id="rId22"/>
    <p:sldId id="304" r:id="rId23"/>
    <p:sldId id="305" r:id="rId24"/>
    <p:sldId id="279" r:id="rId25"/>
    <p:sldId id="280" r:id="rId26"/>
    <p:sldId id="281" r:id="rId27"/>
    <p:sldId id="291" r:id="rId28"/>
    <p:sldId id="293" r:id="rId29"/>
    <p:sldId id="283" r:id="rId30"/>
    <p:sldId id="284" r:id="rId31"/>
    <p:sldId id="285" r:id="rId32"/>
    <p:sldId id="292" r:id="rId33"/>
    <p:sldId id="301" r:id="rId34"/>
    <p:sldId id="288" r:id="rId35"/>
    <p:sldId id="289" r:id="rId36"/>
    <p:sldId id="287" r:id="rId37"/>
    <p:sldId id="286" r:id="rId38"/>
    <p:sldId id="295" r:id="rId39"/>
    <p:sldId id="296" r:id="rId40"/>
    <p:sldId id="299" r:id="rId41"/>
    <p:sldId id="298" r:id="rId42"/>
    <p:sldId id="297" r:id="rId43"/>
    <p:sldId id="300" r:id="rId44"/>
    <p:sldId id="29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16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D9F"/>
    <a:srgbClr val="CC9B00"/>
    <a:srgbClr val="FF9966"/>
    <a:srgbClr val="00CCFF"/>
    <a:srgbClr val="00A44A"/>
    <a:srgbClr val="00B050"/>
    <a:srgbClr val="39E0FF"/>
    <a:srgbClr val="FFFFFF"/>
    <a:srgbClr val="307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391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1284" y="564"/>
      </p:cViewPr>
      <p:guideLst>
        <p:guide orient="horz" pos="2137"/>
        <p:guide pos="16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ignumsoftware.com/" TargetMode="External"/><Relationship Id="rId5" Type="http://schemas.openxmlformats.org/officeDocument/2006/relationships/hyperlink" Target="http://www.signumframework.com/" TargetMode="External"/><Relationship Id="rId4" Type="http://schemas.openxmlformats.org/officeDocument/2006/relationships/hyperlink" Target="http://www.controlexpert.com/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hyperlink" Target="http://calendar.perfplanet.com/2013/diff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jpe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jpeg"/><Relationship Id="rId7" Type="http://schemas.openxmlformats.org/officeDocument/2006/relationships/image" Target="../media/image77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actjs/react-router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eact-bootstrap.github.io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s://jquense.github.io/react-widgets/doc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acebook.github.io/react/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facebook.github.io/react/docs/jsx-in-depth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aearon.github.io/react-hot-loader/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67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ignumsoftware.com/" TargetMode="External"/><Relationship Id="rId5" Type="http://schemas.openxmlformats.org/officeDocument/2006/relationships/hyperlink" Target="http://www.signumframework.com/" TargetMode="External"/><Relationship Id="rId4" Type="http://schemas.openxmlformats.org/officeDocument/2006/relationships/hyperlink" Target="http://www.controlexpert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ignumsoftware.com/Images/Framework/LogoFrame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07" y="5979262"/>
            <a:ext cx="1066622" cy="36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krafthand.de/uploads/pics/logo_Control_Expert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27" y="6027132"/>
            <a:ext cx="1299784" cy="2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21270" y="6296835"/>
            <a:ext cx="19736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u="sng" dirty="0">
                <a:solidFill>
                  <a:srgbClr val="002060"/>
                </a:solidFill>
                <a:latin typeface="Arial" panose="020B0604020202020204" pitchFamily="34" charset="0"/>
                <a:hlinkClick r:id="rId4"/>
              </a:rPr>
              <a:t>www.controlexpert.com</a:t>
            </a:r>
            <a:endParaRPr lang="de-DE" sz="135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8283" y="6296835"/>
            <a:ext cx="23391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u="sng" dirty="0">
                <a:solidFill>
                  <a:srgbClr val="002060"/>
                </a:solidFill>
                <a:latin typeface="Arial" panose="020B0604020202020204" pitchFamily="34" charset="0"/>
                <a:hlinkClick r:id="rId5"/>
              </a:rPr>
              <a:t>www.signumframework.com</a:t>
            </a:r>
            <a:endParaRPr lang="de-DE" sz="135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385" y="6296835"/>
            <a:ext cx="218527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u="sng" dirty="0">
                <a:solidFill>
                  <a:srgbClr val="002060"/>
                </a:solidFill>
                <a:latin typeface="Arial" panose="020B0604020202020204" pitchFamily="34" charset="0"/>
                <a:hlinkClick r:id="rId6"/>
              </a:rPr>
              <a:t>www.signumsoftware.com</a:t>
            </a:r>
            <a:endParaRPr lang="de-DE" sz="135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70" y="5979260"/>
            <a:ext cx="774461" cy="3097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64385" y="4801483"/>
            <a:ext cx="297607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>
                <a:solidFill>
                  <a:schemeClr val="accent2"/>
                </a:solidFill>
                <a:latin typeface="Arial" panose="020B0604020202020204" pitchFamily="34" charset="0"/>
              </a:rPr>
              <a:t>Olmo de Corral</a:t>
            </a:r>
            <a:r>
              <a:rPr lang="de-DE" sz="1350" dirty="0">
                <a:solidFill>
                  <a:srgbClr val="2388DB"/>
                </a:solidFill>
                <a:latin typeface="Arial" panose="020B0604020202020204" pitchFamily="34" charset="0"/>
              </a:rPr>
              <a:t/>
            </a:r>
            <a:br>
              <a:rPr lang="de-DE" sz="1350" dirty="0">
                <a:solidFill>
                  <a:srgbClr val="2388DB"/>
                </a:solidFill>
                <a:latin typeface="Arial" panose="020B0604020202020204" pitchFamily="34" charset="0"/>
              </a:rPr>
            </a:br>
            <a:r>
              <a:rPr lang="de-DE" sz="1350" dirty="0">
                <a:solidFill>
                  <a:schemeClr val="accent1"/>
                </a:solidFill>
                <a:latin typeface="Arial" panose="020B0604020202020204" pitchFamily="34" charset="0"/>
              </a:rPr>
              <a:t>Signum Framework Developer</a:t>
            </a:r>
            <a:r>
              <a:rPr lang="de-DE" sz="1350" dirty="0">
                <a:solidFill>
                  <a:srgbClr val="2388DB"/>
                </a:solidFill>
                <a:latin typeface="Arial" panose="020B0604020202020204" pitchFamily="34" charset="0"/>
              </a:rPr>
              <a:t>  </a:t>
            </a:r>
            <a:br>
              <a:rPr lang="de-DE" sz="1350" dirty="0">
                <a:solidFill>
                  <a:srgbClr val="2388DB"/>
                </a:solidFill>
                <a:latin typeface="Arial" panose="020B0604020202020204" pitchFamily="34" charset="0"/>
              </a:rPr>
            </a:b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#olmocc olmo@signumsoftware.com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2" name="Picture 8" descr="http://red-badger.com/blog/wp-content/uploads/2015/04/react-logo-1000-transpare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64" y="1503869"/>
            <a:ext cx="2494759" cy="249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amapps.com/wp-content/uploads/2015/01/TypeScript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33" y="2854313"/>
            <a:ext cx="5355155" cy="163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17923" y="1909857"/>
            <a:ext cx="31341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800" dirty="0" err="1">
                <a:latin typeface="Arial" panose="020B0604020202020204" pitchFamily="34" charset="0"/>
                <a:cs typeface="Arial" panose="020B0604020202020204" pitchFamily="34" charset="0"/>
              </a:rPr>
              <a:t>React</a:t>
            </a:r>
            <a:endParaRPr lang="de-DE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55235" y="2316921"/>
            <a:ext cx="6202016" cy="2679079"/>
            <a:chOff x="386521" y="1429025"/>
            <a:chExt cx="3385196" cy="2679079"/>
          </a:xfrm>
        </p:grpSpPr>
        <p:sp>
          <p:nvSpPr>
            <p:cNvPr id="22" name="Rectangle 21"/>
            <p:cNvSpPr/>
            <p:nvPr/>
          </p:nvSpPr>
          <p:spPr>
            <a:xfrm>
              <a:off x="386521" y="1429025"/>
              <a:ext cx="3385196" cy="35780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/>
                <a:t>PersonControl</a:t>
              </a:r>
              <a:endParaRPr lang="de-DE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6521" y="1802261"/>
              <a:ext cx="3385195" cy="23058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de-D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27988" cy="1320800"/>
          </a:xfrm>
        </p:spPr>
        <p:txBody>
          <a:bodyPr/>
          <a:lstStyle/>
          <a:p>
            <a:r>
              <a:rPr lang="en-US" dirty="0" smtClean="0"/>
              <a:t>Two-Way Databinding</a:t>
            </a:r>
            <a:endParaRPr lang="de-DE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47177" y="3100941"/>
            <a:ext cx="2822714" cy="1073424"/>
            <a:chOff x="677334" y="3034680"/>
            <a:chExt cx="2822714" cy="1073424"/>
          </a:xfrm>
        </p:grpSpPr>
        <p:sp>
          <p:nvSpPr>
            <p:cNvPr id="12" name="Rectangle 11"/>
            <p:cNvSpPr/>
            <p:nvPr/>
          </p:nvSpPr>
          <p:spPr>
            <a:xfrm>
              <a:off x="677334" y="3034680"/>
              <a:ext cx="2822714" cy="357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/>
                <a:t>Person</a:t>
              </a:r>
              <a:endParaRPr lang="de-DE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7334" y="3392488"/>
              <a:ext cx="2822714" cy="35780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smtClean="0"/>
                <a:t>Name: “John”</a:t>
              </a:r>
              <a:endParaRPr lang="de-DE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7334" y="3750296"/>
              <a:ext cx="2822714" cy="35780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 smtClean="0"/>
                <a:t>DateOfBirth</a:t>
              </a:r>
              <a:r>
                <a:rPr lang="en-US" dirty="0" smtClean="0"/>
                <a:t>: 1984-10-13</a:t>
              </a:r>
              <a:endParaRPr lang="de-DE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09859" y="2964066"/>
            <a:ext cx="2994255" cy="715616"/>
            <a:chOff x="677334" y="3034680"/>
            <a:chExt cx="2822714" cy="715616"/>
          </a:xfrm>
        </p:grpSpPr>
        <p:sp>
          <p:nvSpPr>
            <p:cNvPr id="26" name="Rectangle 25"/>
            <p:cNvSpPr/>
            <p:nvPr/>
          </p:nvSpPr>
          <p:spPr>
            <a:xfrm>
              <a:off x="677334" y="3034680"/>
              <a:ext cx="2822714" cy="35780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/>
                <a:t>InputControl</a:t>
              </a:r>
              <a:endParaRPr lang="de-DE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7334" y="3392488"/>
              <a:ext cx="2822714" cy="35780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smtClean="0"/>
                <a:t>Value: “John”</a:t>
              </a:r>
              <a:endParaRPr lang="de-DE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09860" y="3907148"/>
            <a:ext cx="2994255" cy="731044"/>
            <a:chOff x="677333" y="3034680"/>
            <a:chExt cx="2994255" cy="731044"/>
          </a:xfrm>
        </p:grpSpPr>
        <p:sp>
          <p:nvSpPr>
            <p:cNvPr id="30" name="Rectangle 29"/>
            <p:cNvSpPr/>
            <p:nvPr/>
          </p:nvSpPr>
          <p:spPr>
            <a:xfrm>
              <a:off x="677333" y="3034680"/>
              <a:ext cx="2994255" cy="35780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/>
                <a:t>DateTimePicker</a:t>
              </a:r>
              <a:endParaRPr lang="de-D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7333" y="3407916"/>
              <a:ext cx="2994255" cy="35780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 smtClean="0"/>
                <a:t>SelectedDate</a:t>
              </a:r>
              <a:r>
                <a:rPr lang="en-US" dirty="0" smtClean="0"/>
                <a:t>: 1984-10-13</a:t>
              </a:r>
              <a:endParaRPr lang="de-DE" dirty="0"/>
            </a:p>
          </p:txBody>
        </p:sp>
      </p:grpSp>
      <p:cxnSp>
        <p:nvCxnSpPr>
          <p:cNvPr id="38" name="Straight Arrow Connector 37"/>
          <p:cNvCxnSpPr>
            <a:stCxn id="14" idx="3"/>
            <a:endCxn id="32" idx="1"/>
          </p:cNvCxnSpPr>
          <p:nvPr/>
        </p:nvCxnSpPr>
        <p:spPr>
          <a:xfrm>
            <a:off x="4069891" y="3995461"/>
            <a:ext cx="1939969" cy="463827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7" idx="1"/>
          </p:cNvCxnSpPr>
          <p:nvPr/>
        </p:nvCxnSpPr>
        <p:spPr>
          <a:xfrm flipV="1">
            <a:off x="4069890" y="3500778"/>
            <a:ext cx="1939969" cy="131316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859" y="562012"/>
            <a:ext cx="2518947" cy="74938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532242" y="363758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OnChange</a:t>
            </a:r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55235" y="2316921"/>
            <a:ext cx="6202016" cy="2679079"/>
            <a:chOff x="386521" y="1429025"/>
            <a:chExt cx="3385196" cy="2679079"/>
          </a:xfrm>
        </p:grpSpPr>
        <p:sp>
          <p:nvSpPr>
            <p:cNvPr id="22" name="Rectangle 21"/>
            <p:cNvSpPr/>
            <p:nvPr/>
          </p:nvSpPr>
          <p:spPr>
            <a:xfrm>
              <a:off x="386521" y="1429025"/>
              <a:ext cx="3385196" cy="35780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/>
                <a:t>PersonControl</a:t>
              </a:r>
              <a:endParaRPr lang="de-DE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6521" y="1802261"/>
              <a:ext cx="3385195" cy="23058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de-D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27988" cy="1320800"/>
          </a:xfrm>
        </p:spPr>
        <p:txBody>
          <a:bodyPr/>
          <a:lstStyle/>
          <a:p>
            <a:r>
              <a:rPr lang="en-US" dirty="0" smtClean="0"/>
              <a:t>Unidirectional Data Flow</a:t>
            </a:r>
            <a:endParaRPr lang="de-DE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09860" y="3907148"/>
            <a:ext cx="2994255" cy="731044"/>
            <a:chOff x="677333" y="3034680"/>
            <a:chExt cx="2994255" cy="731044"/>
          </a:xfrm>
        </p:grpSpPr>
        <p:sp>
          <p:nvSpPr>
            <p:cNvPr id="30" name="Rectangle 29"/>
            <p:cNvSpPr/>
            <p:nvPr/>
          </p:nvSpPr>
          <p:spPr>
            <a:xfrm>
              <a:off x="677333" y="3034680"/>
              <a:ext cx="2994255" cy="35780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/>
                <a:t>DateTimePicker</a:t>
              </a:r>
              <a:endParaRPr lang="de-D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7333" y="3407916"/>
              <a:ext cx="2994255" cy="35780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 smtClean="0"/>
                <a:t>SelectedDate</a:t>
              </a:r>
              <a:r>
                <a:rPr lang="en-US" dirty="0" smtClean="0"/>
                <a:t>: 1984-10-13</a:t>
              </a:r>
              <a:endParaRPr lang="de-DE" dirty="0"/>
            </a:p>
          </p:txBody>
        </p:sp>
      </p:grpSp>
      <p:cxnSp>
        <p:nvCxnSpPr>
          <p:cNvPr id="38" name="Straight Arrow Connector 37"/>
          <p:cNvCxnSpPr>
            <a:stCxn id="14" idx="3"/>
            <a:endCxn id="32" idx="1"/>
          </p:cNvCxnSpPr>
          <p:nvPr/>
        </p:nvCxnSpPr>
        <p:spPr>
          <a:xfrm>
            <a:off x="4069891" y="3995461"/>
            <a:ext cx="1939969" cy="463827"/>
          </a:xfrm>
          <a:prstGeom prst="straightConnector1">
            <a:avLst/>
          </a:prstGeom>
          <a:ln w="63500">
            <a:solidFill>
              <a:schemeClr val="accent5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7" idx="1"/>
          </p:cNvCxnSpPr>
          <p:nvPr/>
        </p:nvCxnSpPr>
        <p:spPr>
          <a:xfrm flipV="1">
            <a:off x="4069890" y="3500778"/>
            <a:ext cx="1939969" cy="131316"/>
          </a:xfrm>
          <a:prstGeom prst="straightConnector1">
            <a:avLst/>
          </a:prstGeom>
          <a:ln w="63500">
            <a:solidFill>
              <a:schemeClr val="accent5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rc 3"/>
          <p:cNvSpPr/>
          <p:nvPr/>
        </p:nvSpPr>
        <p:spPr>
          <a:xfrm rot="18900000">
            <a:off x="3563002" y="2683381"/>
            <a:ext cx="3049008" cy="2981967"/>
          </a:xfrm>
          <a:prstGeom prst="arc">
            <a:avLst/>
          </a:prstGeom>
          <a:ln w="44450">
            <a:solidFill>
              <a:srgbClr val="FFC000"/>
            </a:solidFill>
            <a:prstDash val="sysDash"/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oup 19"/>
          <p:cNvGrpSpPr/>
          <p:nvPr/>
        </p:nvGrpSpPr>
        <p:grpSpPr>
          <a:xfrm>
            <a:off x="1247177" y="3100941"/>
            <a:ext cx="2822714" cy="1073424"/>
            <a:chOff x="677334" y="3034680"/>
            <a:chExt cx="2822714" cy="1073424"/>
          </a:xfrm>
        </p:grpSpPr>
        <p:sp>
          <p:nvSpPr>
            <p:cNvPr id="12" name="Rectangle 11"/>
            <p:cNvSpPr/>
            <p:nvPr/>
          </p:nvSpPr>
          <p:spPr>
            <a:xfrm>
              <a:off x="677334" y="3034680"/>
              <a:ext cx="2822714" cy="357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/>
                <a:t>Person</a:t>
              </a:r>
              <a:endParaRPr lang="de-DE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7334" y="3392488"/>
              <a:ext cx="2822714" cy="35780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smtClean="0"/>
                <a:t>Name: “John”</a:t>
              </a:r>
              <a:endParaRPr lang="de-DE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7334" y="3750296"/>
              <a:ext cx="2822714" cy="35780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 smtClean="0"/>
                <a:t>DateOfBirth</a:t>
              </a:r>
              <a:r>
                <a:rPr lang="en-US" dirty="0" smtClean="0"/>
                <a:t>: 1984-10-13</a:t>
              </a:r>
              <a:endParaRPr lang="de-DE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09859" y="2964066"/>
            <a:ext cx="2994255" cy="715616"/>
            <a:chOff x="677334" y="3034680"/>
            <a:chExt cx="2822714" cy="715616"/>
          </a:xfrm>
        </p:grpSpPr>
        <p:sp>
          <p:nvSpPr>
            <p:cNvPr id="27" name="Rectangle 26"/>
            <p:cNvSpPr/>
            <p:nvPr/>
          </p:nvSpPr>
          <p:spPr>
            <a:xfrm>
              <a:off x="677334" y="3392488"/>
              <a:ext cx="2822714" cy="35780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smtClean="0"/>
                <a:t>Value: “John”</a:t>
              </a:r>
              <a:endParaRPr lang="de-DE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7334" y="3034680"/>
              <a:ext cx="2822714" cy="35780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/>
                <a:t>InputControl</a:t>
              </a:r>
              <a:endParaRPr lang="de-DE" dirty="0"/>
            </a:p>
          </p:txBody>
        </p:sp>
      </p:grpSp>
      <p:sp>
        <p:nvSpPr>
          <p:cNvPr id="23" name="Arc 22"/>
          <p:cNvSpPr/>
          <p:nvPr/>
        </p:nvSpPr>
        <p:spPr>
          <a:xfrm rot="19800000" flipH="1" flipV="1">
            <a:off x="3533894" y="1798444"/>
            <a:ext cx="3259762" cy="3188088"/>
          </a:xfrm>
          <a:prstGeom prst="arc">
            <a:avLst/>
          </a:prstGeom>
          <a:ln w="44450">
            <a:solidFill>
              <a:srgbClr val="FFC000"/>
            </a:solidFill>
            <a:prstDash val="sysDash"/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8" name="Picture 12" descr="http://blog.xebia.com/wp-content/uploads/2014/09/react-op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42" y="478339"/>
            <a:ext cx="3030144" cy="8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7794" y="452024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9B00"/>
                </a:solidFill>
              </a:rPr>
              <a:t>OnChange</a:t>
            </a:r>
            <a:endParaRPr lang="de-DE" dirty="0">
              <a:solidFill>
                <a:srgbClr val="CC9B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85859" y="274892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9B00"/>
                </a:solidFill>
              </a:rPr>
              <a:t>OnChange</a:t>
            </a:r>
            <a:endParaRPr lang="de-DE" dirty="0">
              <a:solidFill>
                <a:srgbClr val="CC9B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0963" y="3710024"/>
            <a:ext cx="10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44A"/>
                </a:solidFill>
              </a:rPr>
              <a:t>Render</a:t>
            </a:r>
            <a:endParaRPr lang="de-DE" dirty="0">
              <a:solidFill>
                <a:srgbClr val="00A44A"/>
              </a:solidFill>
            </a:endParaRPr>
          </a:p>
        </p:txBody>
      </p:sp>
      <p:pic>
        <p:nvPicPr>
          <p:cNvPr id="10242" name="Picture 2" descr="http://gameprogrammingpatterns.com/images/game-loop-fix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34" y="5269909"/>
            <a:ext cx="3269362" cy="129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4316bd223ebdc131e650-eb3b436d25971e5860b39e72b0600342.ssl.cf1.rackcdn.com/images/Z2sIqPqm9eP9.878x0.Z-Z96KY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320" y="5351107"/>
            <a:ext cx="1991332" cy="11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5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48041" y="1357612"/>
            <a:ext cx="8498324" cy="1646302"/>
          </a:xfrm>
        </p:spPr>
        <p:txBody>
          <a:bodyPr/>
          <a:lstStyle/>
          <a:p>
            <a:pPr algn="ctr"/>
            <a:r>
              <a:rPr lang="en-US" dirty="0" smtClean="0"/>
              <a:t>DEMO 1: </a:t>
            </a:r>
            <a:br>
              <a:rPr lang="en-US" dirty="0" smtClean="0"/>
            </a:br>
            <a:r>
              <a:rPr lang="en-US" dirty="0" smtClean="0"/>
              <a:t>Person Component</a:t>
            </a:r>
            <a:endParaRPr lang="de-D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60340" y="3613512"/>
            <a:ext cx="5071319" cy="1939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 smtClean="0"/>
              <a:t>Handling Events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2200" dirty="0" smtClean="0"/>
              <a:t>Be careful with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200" dirty="0" smtClean="0"/>
              <a:t>!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 err="1" smtClean="0"/>
              <a:t>ForceUpdate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375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Props vs State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666" y="2342207"/>
            <a:ext cx="4185623" cy="576262"/>
          </a:xfrm>
        </p:spPr>
        <p:txBody>
          <a:bodyPr/>
          <a:lstStyle/>
          <a:p>
            <a:r>
              <a:rPr lang="en-US" b="1" dirty="0" smtClean="0"/>
              <a:t>Props</a:t>
            </a:r>
            <a:endParaRPr lang="de-DE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8666" y="2918469"/>
            <a:ext cx="4185623" cy="1304599"/>
          </a:xfrm>
        </p:spPr>
        <p:txBody>
          <a:bodyPr/>
          <a:lstStyle/>
          <a:p>
            <a:r>
              <a:rPr lang="en-US" dirty="0" smtClean="0">
                <a:solidFill>
                  <a:srgbClr val="00A44A"/>
                </a:solidFill>
              </a:rPr>
              <a:t>Public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Read-only</a:t>
            </a:r>
          </a:p>
          <a:p>
            <a:pPr marL="0" indent="0">
              <a:buNone/>
            </a:pPr>
            <a:r>
              <a:rPr lang="en-US" dirty="0" smtClean="0"/>
              <a:t>Recommended</a:t>
            </a:r>
          </a:p>
          <a:p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1304" y="2342207"/>
            <a:ext cx="4185618" cy="576262"/>
          </a:xfrm>
        </p:spPr>
        <p:txBody>
          <a:bodyPr/>
          <a:lstStyle/>
          <a:p>
            <a:r>
              <a:rPr lang="en-US" b="1" dirty="0" smtClean="0"/>
              <a:t>State</a:t>
            </a:r>
            <a:endParaRPr lang="de-DE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1305" y="2918469"/>
            <a:ext cx="4185617" cy="13045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Private</a:t>
            </a:r>
          </a:p>
          <a:p>
            <a:r>
              <a:rPr lang="en-US" dirty="0" smtClean="0">
                <a:solidFill>
                  <a:srgbClr val="00A44A"/>
                </a:solidFill>
              </a:rPr>
              <a:t>Modifiable</a:t>
            </a:r>
          </a:p>
          <a:p>
            <a:pPr marL="0" indent="0">
              <a:buNone/>
            </a:pPr>
            <a:r>
              <a:rPr lang="en-US" dirty="0" smtClean="0"/>
              <a:t>Only if needed</a:t>
            </a:r>
          </a:p>
          <a:p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1178666" y="4288274"/>
            <a:ext cx="2271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(a.k.a. Parameters)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456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48041" y="1357612"/>
            <a:ext cx="8498324" cy="1646302"/>
          </a:xfrm>
        </p:spPr>
        <p:txBody>
          <a:bodyPr/>
          <a:lstStyle/>
          <a:p>
            <a:pPr algn="ctr"/>
            <a:r>
              <a:rPr lang="en-US" dirty="0" smtClean="0"/>
              <a:t>DEMO 2: </a:t>
            </a:r>
            <a:br>
              <a:rPr lang="en-US" dirty="0" smtClean="0"/>
            </a:br>
            <a:r>
              <a:rPr lang="en-US" dirty="0" err="1" smtClean="0"/>
              <a:t>DateTimePicker</a:t>
            </a:r>
            <a:endParaRPr lang="de-D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60340" y="3613512"/>
            <a:ext cx="5071319" cy="1939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12740" y="3765912"/>
            <a:ext cx="5071319" cy="1939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 smtClean="0"/>
              <a:t>Props vs State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 err="1" smtClean="0"/>
              <a:t>SetState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17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08" y="324235"/>
            <a:ext cx="8596668" cy="1320800"/>
          </a:xfrm>
        </p:spPr>
        <p:txBody>
          <a:bodyPr/>
          <a:lstStyle/>
          <a:p>
            <a:r>
              <a:rPr lang="en-US" dirty="0" smtClean="0"/>
              <a:t>Virtual DOM</a:t>
            </a:r>
            <a:endParaRPr lang="de-D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3751072" y="3479802"/>
            <a:ext cx="3139606" cy="576262"/>
          </a:xfrm>
        </p:spPr>
        <p:txBody>
          <a:bodyPr/>
          <a:lstStyle/>
          <a:p>
            <a:r>
              <a:rPr lang="en-US" dirty="0" smtClean="0"/>
              <a:t>Virtual DOM</a:t>
            </a:r>
            <a:endParaRPr lang="de-DE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3751072" y="4056064"/>
            <a:ext cx="3139606" cy="2693079"/>
          </a:xfrm>
        </p:spPr>
        <p:txBody>
          <a:bodyPr/>
          <a:lstStyle/>
          <a:p>
            <a:r>
              <a:rPr lang="en-US" dirty="0" smtClean="0"/>
              <a:t>FAST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javascript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objects)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Recursive Tree</a:t>
            </a:r>
          </a:p>
          <a:p>
            <a:r>
              <a:rPr lang="en-US" dirty="0" smtClean="0"/>
              <a:t>Contains:</a:t>
            </a:r>
          </a:p>
          <a:p>
            <a:pPr lvl="1"/>
            <a:r>
              <a:rPr lang="en-US" b="1" dirty="0" smtClean="0"/>
              <a:t>Instances</a:t>
            </a:r>
            <a:r>
              <a:rPr lang="en-US" dirty="0" smtClean="0"/>
              <a:t> of React Components and HTML elements</a:t>
            </a:r>
            <a:endParaRPr lang="de-DE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6890679" y="3479802"/>
            <a:ext cx="3167721" cy="576262"/>
          </a:xfrm>
        </p:spPr>
        <p:txBody>
          <a:bodyPr/>
          <a:lstStyle/>
          <a:p>
            <a:r>
              <a:rPr lang="en-US" dirty="0" smtClean="0"/>
              <a:t>Native DOM</a:t>
            </a:r>
            <a:endParaRPr lang="de-DE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6890680" y="4056064"/>
            <a:ext cx="3393007" cy="2693079"/>
          </a:xfrm>
        </p:spPr>
        <p:txBody>
          <a:bodyPr/>
          <a:lstStyle/>
          <a:p>
            <a:r>
              <a:rPr lang="en-US" dirty="0" smtClean="0"/>
              <a:t>SLOW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(layout &amp; render)</a:t>
            </a:r>
          </a:p>
          <a:p>
            <a:r>
              <a:rPr lang="en-US" dirty="0" smtClean="0"/>
              <a:t>Complete Native Tree</a:t>
            </a:r>
            <a:endParaRPr lang="en-US" dirty="0"/>
          </a:p>
          <a:p>
            <a:r>
              <a:rPr lang="en-US" dirty="0" smtClean="0"/>
              <a:t>Contains: </a:t>
            </a:r>
          </a:p>
          <a:p>
            <a:pPr lvl="1"/>
            <a:r>
              <a:rPr lang="en-US" dirty="0" smtClean="0"/>
              <a:t>Real DOM nodes of </a:t>
            </a:r>
            <a:br>
              <a:rPr lang="en-US" dirty="0" smtClean="0"/>
            </a:br>
            <a:r>
              <a:rPr lang="en-US" dirty="0" smtClean="0"/>
              <a:t>HTML elements</a:t>
            </a:r>
            <a:endParaRPr lang="de-DE" dirty="0"/>
          </a:p>
        </p:txBody>
      </p:sp>
      <p:sp>
        <p:nvSpPr>
          <p:cNvPr id="19" name="Text Placeholder 14"/>
          <p:cNvSpPr txBox="1">
            <a:spLocks/>
          </p:cNvSpPr>
          <p:nvPr/>
        </p:nvSpPr>
        <p:spPr>
          <a:xfrm>
            <a:off x="677334" y="3479802"/>
            <a:ext cx="3139606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render()</a:t>
            </a:r>
            <a:endParaRPr lang="de-DE" dirty="0"/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77334" y="4056064"/>
            <a:ext cx="3139606" cy="2693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FAST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(React Elements)</a:t>
            </a:r>
          </a:p>
          <a:p>
            <a:r>
              <a:rPr lang="en-US" dirty="0" smtClean="0"/>
              <a:t>Shallow Tree</a:t>
            </a:r>
          </a:p>
          <a:p>
            <a:r>
              <a:rPr lang="en-US" dirty="0" smtClean="0"/>
              <a:t>Contains:</a:t>
            </a:r>
          </a:p>
          <a:p>
            <a:pPr lvl="1"/>
            <a:r>
              <a:rPr lang="en-US" dirty="0" err="1" smtClean="0"/>
              <a:t>ReactElement</a:t>
            </a:r>
            <a:r>
              <a:rPr lang="en-US" dirty="0" smtClean="0"/>
              <a:t>(‘div’)</a:t>
            </a:r>
          </a:p>
          <a:p>
            <a:pPr lvl="1"/>
            <a:r>
              <a:rPr lang="en-US" dirty="0" err="1" smtClean="0"/>
              <a:t>ReactElement</a:t>
            </a:r>
            <a:r>
              <a:rPr lang="en-US" dirty="0" smtClean="0"/>
              <a:t>(</a:t>
            </a:r>
            <a:r>
              <a:rPr lang="en-US" dirty="0" err="1" smtClean="0"/>
              <a:t>DateTimePicker</a:t>
            </a:r>
            <a:r>
              <a:rPr lang="en-US" dirty="0" smtClean="0"/>
              <a:t>)</a:t>
            </a:r>
            <a:endParaRPr lang="de-DE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1216741" y="1805460"/>
            <a:ext cx="1092571" cy="1088309"/>
            <a:chOff x="1216741" y="1805460"/>
            <a:chExt cx="1092571" cy="1088309"/>
          </a:xfrm>
        </p:grpSpPr>
        <p:sp>
          <p:nvSpPr>
            <p:cNvPr id="21" name="Oval 20"/>
            <p:cNvSpPr/>
            <p:nvPr/>
          </p:nvSpPr>
          <p:spPr>
            <a:xfrm>
              <a:off x="1333000" y="1805460"/>
              <a:ext cx="785812" cy="27622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/>
                <a:t>Person</a:t>
              </a:r>
              <a:br>
                <a:rPr lang="en-US" sz="900" dirty="0" smtClean="0"/>
              </a:br>
              <a:r>
                <a:rPr lang="en-US" sz="900" dirty="0" smtClean="0"/>
                <a:t>Control</a:t>
              </a:r>
              <a:endParaRPr lang="de-DE" sz="9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216741" y="2634509"/>
              <a:ext cx="376238" cy="161925"/>
            </a:xfrm>
            <a:prstGeom prst="ellips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input</a:t>
              </a:r>
              <a:endParaRPr lang="de-DE" sz="7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821654" y="2634508"/>
              <a:ext cx="487658" cy="259261"/>
            </a:xfrm>
            <a:prstGeom prst="ellipse">
              <a:avLst/>
            </a:prstGeom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600" dirty="0" err="1" smtClean="0"/>
                <a:t>DateTimePicker</a:t>
              </a:r>
              <a:endParaRPr lang="de-DE" sz="600" dirty="0"/>
            </a:p>
          </p:txBody>
        </p:sp>
        <p:cxnSp>
          <p:nvCxnSpPr>
            <p:cNvPr id="30" name="Straight Arrow Connector 29"/>
            <p:cNvCxnSpPr>
              <a:stCxn id="24" idx="5"/>
              <a:endCxn id="29" idx="0"/>
            </p:cNvCxnSpPr>
            <p:nvPr/>
          </p:nvCxnSpPr>
          <p:spPr>
            <a:xfrm>
              <a:off x="1842088" y="2435647"/>
              <a:ext cx="223395" cy="198861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3"/>
              <a:endCxn id="28" idx="0"/>
            </p:cNvCxnSpPr>
            <p:nvPr/>
          </p:nvCxnSpPr>
          <p:spPr>
            <a:xfrm flipH="1">
              <a:off x="1404860" y="2435647"/>
              <a:ext cx="204863" cy="198862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1561599" y="2297435"/>
              <a:ext cx="328613" cy="161925"/>
            </a:xfrm>
            <a:prstGeom prst="ellips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div</a:t>
              </a:r>
              <a:endParaRPr lang="de-DE" sz="7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04860" y="2071286"/>
              <a:ext cx="6607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</a:t>
              </a:r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ender()</a:t>
              </a:r>
              <a:endPara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280180" y="1360870"/>
            <a:ext cx="1626229" cy="1861600"/>
            <a:chOff x="4280180" y="1360870"/>
            <a:chExt cx="1626229" cy="1861600"/>
          </a:xfrm>
        </p:grpSpPr>
        <p:sp>
          <p:nvSpPr>
            <p:cNvPr id="71" name="Oval 70"/>
            <p:cNvSpPr/>
            <p:nvPr/>
          </p:nvSpPr>
          <p:spPr>
            <a:xfrm>
              <a:off x="4396439" y="1360870"/>
              <a:ext cx="785812" cy="27622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/>
                <a:t>Person</a:t>
              </a:r>
              <a:br>
                <a:rPr lang="en-US" sz="900" dirty="0" smtClean="0"/>
              </a:br>
              <a:r>
                <a:rPr lang="en-US" sz="900" dirty="0" smtClean="0"/>
                <a:t>Control</a:t>
              </a:r>
              <a:endParaRPr lang="de-DE" sz="9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4280180" y="2189919"/>
              <a:ext cx="376238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input</a:t>
              </a:r>
              <a:endParaRPr lang="de-DE" sz="700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4814818" y="2172021"/>
              <a:ext cx="701970" cy="28403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lt1"/>
                  </a:solidFill>
                </a:rPr>
                <a:t>DateTimePicker</a:t>
              </a:r>
              <a:endParaRPr lang="de-DE" sz="900" dirty="0">
                <a:solidFill>
                  <a:schemeClr val="lt1"/>
                </a:solidFill>
              </a:endParaRPr>
            </a:p>
          </p:txBody>
        </p:sp>
        <p:cxnSp>
          <p:nvCxnSpPr>
            <p:cNvPr id="74" name="Straight Arrow Connector 73"/>
            <p:cNvCxnSpPr>
              <a:stCxn id="76" idx="5"/>
              <a:endCxn id="73" idx="0"/>
            </p:cNvCxnSpPr>
            <p:nvPr/>
          </p:nvCxnSpPr>
          <p:spPr>
            <a:xfrm>
              <a:off x="4905527" y="1991057"/>
              <a:ext cx="260276" cy="18096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76" idx="3"/>
              <a:endCxn id="72" idx="0"/>
            </p:cNvCxnSpPr>
            <p:nvPr/>
          </p:nvCxnSpPr>
          <p:spPr>
            <a:xfrm flipH="1">
              <a:off x="4468299" y="1991057"/>
              <a:ext cx="204863" cy="19886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4625038" y="1852845"/>
              <a:ext cx="328613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div</a:t>
              </a:r>
              <a:endParaRPr lang="de-DE" sz="700" dirty="0"/>
            </a:p>
          </p:txBody>
        </p:sp>
        <p:cxnSp>
          <p:nvCxnSpPr>
            <p:cNvPr id="78" name="Straight Arrow Connector 77"/>
            <p:cNvCxnSpPr>
              <a:endCxn id="76" idx="0"/>
            </p:cNvCxnSpPr>
            <p:nvPr/>
          </p:nvCxnSpPr>
          <p:spPr>
            <a:xfrm>
              <a:off x="4789344" y="1638546"/>
              <a:ext cx="1" cy="21429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5001496" y="2570887"/>
              <a:ext cx="328613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div</a:t>
              </a:r>
              <a:endParaRPr lang="de-DE" sz="700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4528126" y="2807495"/>
              <a:ext cx="376238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input</a:t>
              </a:r>
              <a:endParaRPr lang="de-DE" sz="7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977684" y="2859940"/>
              <a:ext cx="376238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button</a:t>
              </a:r>
              <a:endParaRPr lang="de-DE" sz="7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456417" y="2819288"/>
              <a:ext cx="294277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err="1" smtClean="0"/>
                <a:t>ul</a:t>
              </a:r>
              <a:endParaRPr lang="de-DE" sz="7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5287337" y="3051394"/>
              <a:ext cx="294935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li</a:t>
              </a:r>
              <a:endParaRPr lang="de-DE" sz="700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5633258" y="3060545"/>
              <a:ext cx="273151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li</a:t>
              </a:r>
              <a:endParaRPr lang="de-DE" sz="700" dirty="0"/>
            </a:p>
          </p:txBody>
        </p:sp>
        <p:cxnSp>
          <p:nvCxnSpPr>
            <p:cNvPr id="89" name="Straight Arrow Connector 88"/>
            <p:cNvCxnSpPr>
              <a:stCxn id="73" idx="4"/>
              <a:endCxn id="82" idx="0"/>
            </p:cNvCxnSpPr>
            <p:nvPr/>
          </p:nvCxnSpPr>
          <p:spPr>
            <a:xfrm>
              <a:off x="5165803" y="2456053"/>
              <a:ext cx="0" cy="11483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2" idx="5"/>
              <a:endCxn id="85" idx="1"/>
            </p:cNvCxnSpPr>
            <p:nvPr/>
          </p:nvCxnSpPr>
          <p:spPr>
            <a:xfrm>
              <a:off x="5281985" y="2709099"/>
              <a:ext cx="217528" cy="13390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2" idx="4"/>
              <a:endCxn id="84" idx="0"/>
            </p:cNvCxnSpPr>
            <p:nvPr/>
          </p:nvCxnSpPr>
          <p:spPr>
            <a:xfrm>
              <a:off x="5165803" y="2732812"/>
              <a:ext cx="0" cy="12712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82" idx="3"/>
              <a:endCxn id="83" idx="7"/>
            </p:cNvCxnSpPr>
            <p:nvPr/>
          </p:nvCxnSpPr>
          <p:spPr>
            <a:xfrm flipH="1">
              <a:off x="4849265" y="2709099"/>
              <a:ext cx="200355" cy="12210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85" idx="5"/>
              <a:endCxn id="87" idx="0"/>
            </p:cNvCxnSpPr>
            <p:nvPr/>
          </p:nvCxnSpPr>
          <p:spPr>
            <a:xfrm>
              <a:off x="5707598" y="2957500"/>
              <a:ext cx="62236" cy="10304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85" idx="3"/>
              <a:endCxn id="86" idx="0"/>
            </p:cNvCxnSpPr>
            <p:nvPr/>
          </p:nvCxnSpPr>
          <p:spPr>
            <a:xfrm flipH="1">
              <a:off x="5434805" y="2957500"/>
              <a:ext cx="64708" cy="9389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7333685" y="1451987"/>
            <a:ext cx="1832558" cy="1516921"/>
            <a:chOff x="7333685" y="1451987"/>
            <a:chExt cx="1832558" cy="1516921"/>
          </a:xfrm>
        </p:grpSpPr>
        <p:sp>
          <p:nvSpPr>
            <p:cNvPr id="123" name="Oval 122"/>
            <p:cNvSpPr/>
            <p:nvPr/>
          </p:nvSpPr>
          <p:spPr>
            <a:xfrm>
              <a:off x="7376554" y="1986944"/>
              <a:ext cx="455943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input</a:t>
              </a:r>
              <a:endParaRPr lang="de-DE" sz="900" b="1" dirty="0"/>
            </a:p>
          </p:txBody>
        </p:sp>
        <p:cxnSp>
          <p:nvCxnSpPr>
            <p:cNvPr id="125" name="Straight Arrow Connector 124"/>
            <p:cNvCxnSpPr>
              <a:stCxn id="127" idx="5"/>
              <a:endCxn id="129" idx="0"/>
            </p:cNvCxnSpPr>
            <p:nvPr/>
          </p:nvCxnSpPr>
          <p:spPr>
            <a:xfrm>
              <a:off x="8001902" y="1816106"/>
              <a:ext cx="225157" cy="26557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27" idx="3"/>
              <a:endCxn id="123" idx="0"/>
            </p:cNvCxnSpPr>
            <p:nvPr/>
          </p:nvCxnSpPr>
          <p:spPr>
            <a:xfrm flipH="1">
              <a:off x="7604526" y="1816106"/>
              <a:ext cx="165011" cy="17083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721413" y="1649871"/>
              <a:ext cx="328613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dirty="0"/>
                <a:t>div</a:t>
              </a:r>
              <a:endParaRPr lang="de-DE" sz="900" b="1" dirty="0"/>
            </a:p>
          </p:txBody>
        </p:sp>
        <p:cxnSp>
          <p:nvCxnSpPr>
            <p:cNvPr id="128" name="Straight Arrow Connector 127"/>
            <p:cNvCxnSpPr>
              <a:endCxn id="127" idx="0"/>
            </p:cNvCxnSpPr>
            <p:nvPr/>
          </p:nvCxnSpPr>
          <p:spPr>
            <a:xfrm>
              <a:off x="7885719" y="1451987"/>
              <a:ext cx="1" cy="19788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8062752" y="2081685"/>
              <a:ext cx="328613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dirty="0"/>
                <a:t>div</a:t>
              </a:r>
              <a:endParaRPr lang="de-DE" sz="900" b="1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7333685" y="2532732"/>
              <a:ext cx="491196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input</a:t>
              </a:r>
              <a:endParaRPr lang="de-DE" sz="900" b="1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7961456" y="2504374"/>
              <a:ext cx="531203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button</a:t>
              </a:r>
              <a:endParaRPr lang="de-DE" sz="900" b="1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8716251" y="2532895"/>
              <a:ext cx="294277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 err="1" smtClean="0"/>
                <a:t>ul</a:t>
              </a:r>
              <a:endParaRPr lang="de-DE" sz="900" b="1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8547171" y="2765001"/>
              <a:ext cx="294935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li</a:t>
              </a:r>
              <a:endParaRPr lang="de-DE" sz="900" b="1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8893092" y="2774152"/>
              <a:ext cx="273151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li</a:t>
              </a:r>
              <a:endParaRPr lang="de-DE" sz="900" b="1" dirty="0"/>
            </a:p>
          </p:txBody>
        </p:sp>
        <p:cxnSp>
          <p:nvCxnSpPr>
            <p:cNvPr id="136" name="Straight Arrow Connector 135"/>
            <p:cNvCxnSpPr>
              <a:stCxn id="129" idx="5"/>
              <a:endCxn id="132" idx="1"/>
            </p:cNvCxnSpPr>
            <p:nvPr/>
          </p:nvCxnSpPr>
          <p:spPr>
            <a:xfrm>
              <a:off x="8343241" y="2247920"/>
              <a:ext cx="416106" cy="31349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29" idx="4"/>
              <a:endCxn id="131" idx="0"/>
            </p:cNvCxnSpPr>
            <p:nvPr/>
          </p:nvCxnSpPr>
          <p:spPr>
            <a:xfrm flipH="1">
              <a:off x="8227058" y="2276441"/>
              <a:ext cx="1" cy="22793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30" idx="7"/>
            </p:cNvCxnSpPr>
            <p:nvPr/>
          </p:nvCxnSpPr>
          <p:spPr>
            <a:xfrm flipH="1">
              <a:off x="7752947" y="2247920"/>
              <a:ext cx="357929" cy="31333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32" idx="5"/>
              <a:endCxn id="134" idx="0"/>
            </p:cNvCxnSpPr>
            <p:nvPr/>
          </p:nvCxnSpPr>
          <p:spPr>
            <a:xfrm>
              <a:off x="8967432" y="2699130"/>
              <a:ext cx="62236" cy="7502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32" idx="3"/>
              <a:endCxn id="133" idx="0"/>
            </p:cNvCxnSpPr>
            <p:nvPr/>
          </p:nvCxnSpPr>
          <p:spPr>
            <a:xfrm flipH="1">
              <a:off x="8694639" y="2699130"/>
              <a:ext cx="64708" cy="65871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Left-Right Arrow 170"/>
          <p:cNvSpPr/>
          <p:nvPr/>
        </p:nvSpPr>
        <p:spPr>
          <a:xfrm rot="20790449">
            <a:off x="2393183" y="1955772"/>
            <a:ext cx="1995475" cy="431814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Diff Algorithm</a:t>
            </a:r>
            <a:endParaRPr lang="de-DE" sz="1100" dirty="0"/>
          </a:p>
        </p:txBody>
      </p:sp>
      <p:sp>
        <p:nvSpPr>
          <p:cNvPr id="174" name="Right Arrow 173"/>
          <p:cNvSpPr/>
          <p:nvPr/>
        </p:nvSpPr>
        <p:spPr>
          <a:xfrm>
            <a:off x="5775647" y="1683227"/>
            <a:ext cx="1408931" cy="45989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Batch Changes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359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uiExpand="1" build="p"/>
      <p:bldP spid="17" grpId="0" build="p"/>
      <p:bldP spid="18" grpId="0" uiExpand="1" build="p"/>
      <p:bldP spid="19" grpId="0"/>
      <p:bldP spid="20" grpId="0"/>
      <p:bldP spid="171" grpId="0" animBg="1"/>
      <p:bldP spid="1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45" y="336021"/>
            <a:ext cx="9250437" cy="1320800"/>
          </a:xfrm>
        </p:spPr>
        <p:txBody>
          <a:bodyPr/>
          <a:lstStyle/>
          <a:p>
            <a:r>
              <a:rPr lang="en-US" dirty="0" smtClean="0"/>
              <a:t>Diff Algorithm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Fast and Straightforward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867" y="1688802"/>
            <a:ext cx="2174257" cy="461665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286D9F"/>
                </a:solidFill>
              </a:rPr>
              <a:t>Level by Level</a:t>
            </a:r>
            <a:endParaRPr lang="de-DE" dirty="0">
              <a:solidFill>
                <a:srgbClr val="286D9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745" y="6432958"/>
            <a:ext cx="479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2"/>
              </a:rPr>
              <a:t>http://calendar.perfplanet.com/2013/diff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2290" name="Picture 2" descr="http://calendar.perfplanet.com/wp-content/uploads/2013/12/vjeux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56" y="2150467"/>
            <a:ext cx="1920278" cy="101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alendar.perfplanet.com/wp-content/uploads/2013/12/vjeux/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60" y="5361888"/>
            <a:ext cx="2958870" cy="85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505237" y="4900223"/>
            <a:ext cx="2347516" cy="461665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86D9F"/>
                </a:solidFill>
              </a:rPr>
              <a:t>Comparing Lists</a:t>
            </a:r>
            <a:endParaRPr lang="de-DE" dirty="0">
              <a:solidFill>
                <a:srgbClr val="286D9F"/>
              </a:solidFill>
            </a:endParaRPr>
          </a:p>
        </p:txBody>
      </p:sp>
      <p:pic>
        <p:nvPicPr>
          <p:cNvPr id="12294" name="Picture 6" descr="http://calendar.perfplanet.com/wp-content/uploads/2013/12/vjeux/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21" y="3782474"/>
            <a:ext cx="2673349" cy="90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1483362" y="3299747"/>
            <a:ext cx="2675068" cy="46166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86D9F"/>
                </a:solidFill>
              </a:rPr>
              <a:t>Comparing Nodes</a:t>
            </a:r>
            <a:endParaRPr lang="de-DE" dirty="0">
              <a:solidFill>
                <a:srgbClr val="286D9F"/>
              </a:solidFill>
            </a:endParaRPr>
          </a:p>
        </p:txBody>
      </p:sp>
      <p:pic>
        <p:nvPicPr>
          <p:cNvPr id="12296" name="Picture 8" descr="http://calendar.perfplanet.com/wp-content/uploads/2013/12/vjeux/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32" y="5282795"/>
            <a:ext cx="2187363" cy="11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727011" y="4903983"/>
            <a:ext cx="1467876" cy="461665"/>
          </a:xfr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86D9F"/>
                </a:solidFill>
              </a:rPr>
              <a:t>Batching</a:t>
            </a:r>
            <a:endParaRPr lang="de-DE" dirty="0">
              <a:solidFill>
                <a:srgbClr val="286D9F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963983" y="1733446"/>
            <a:ext cx="2820113" cy="461665"/>
          </a:xfr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86D9F"/>
                </a:solidFill>
              </a:rPr>
              <a:t>Sub-tree Rendering</a:t>
            </a:r>
            <a:endParaRPr lang="de-DE" dirty="0">
              <a:solidFill>
                <a:srgbClr val="286D9F"/>
              </a:solidFill>
            </a:endParaRPr>
          </a:p>
        </p:txBody>
      </p:sp>
      <p:pic>
        <p:nvPicPr>
          <p:cNvPr id="12298" name="Picture 10" descr="http://calendar.perfplanet.com/wp-content/uploads/2013/12/vjeux/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71" y="2209695"/>
            <a:ext cx="1749886" cy="92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calendar.perfplanet.com/wp-content/uploads/2013/12/vjeux/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1" y="3665791"/>
            <a:ext cx="2037756" cy="10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5533179" y="3299746"/>
            <a:ext cx="3681719" cy="461665"/>
          </a:xfr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286D9F"/>
                </a:solidFill>
              </a:rPr>
              <a:t>shouldComponentUpdate</a:t>
            </a:r>
            <a:endParaRPr lang="de-DE" dirty="0">
              <a:solidFill>
                <a:srgbClr val="286D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  <p:bldP spid="14" grpId="0" build="p"/>
      <p:bldP spid="15" grpId="0" build="p"/>
      <p:bldP spid="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91583" y="1967210"/>
            <a:ext cx="8498324" cy="1646302"/>
          </a:xfrm>
        </p:spPr>
        <p:txBody>
          <a:bodyPr/>
          <a:lstStyle/>
          <a:p>
            <a:pPr algn="ctr"/>
            <a:r>
              <a:rPr lang="en-US" dirty="0"/>
              <a:t>DEMO 3: </a:t>
            </a:r>
            <a:br>
              <a:rPr lang="en-US" dirty="0"/>
            </a:br>
            <a:r>
              <a:rPr lang="en-US" dirty="0"/>
              <a:t>React Developer Tools</a:t>
            </a:r>
            <a:endParaRPr lang="de-D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60340" y="3613512"/>
            <a:ext cx="5071319" cy="1939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397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API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97546"/>
            <a:ext cx="6107560" cy="2663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92" y="4298587"/>
            <a:ext cx="6594355" cy="18850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160" y="3972691"/>
            <a:ext cx="4331060" cy="4144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160" y="2794388"/>
            <a:ext cx="3199565" cy="10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4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047" y="1413489"/>
            <a:ext cx="5354013" cy="674391"/>
          </a:xfrm>
        </p:spPr>
        <p:txBody>
          <a:bodyPr/>
          <a:lstStyle/>
          <a:p>
            <a:r>
              <a:rPr lang="en-US" b="1" dirty="0" smtClean="0"/>
              <a:t>GRADUATED IN REACT!!!</a:t>
            </a:r>
            <a:endParaRPr lang="de-DE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76518" y="5127363"/>
            <a:ext cx="1450709" cy="698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…but</a:t>
            </a:r>
            <a:endParaRPr lang="de-DE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878" y="2351957"/>
            <a:ext cx="4408349" cy="32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bit of (my) History</a:t>
            </a:r>
            <a:endParaRPr lang="de-DE" dirty="0"/>
          </a:p>
        </p:txBody>
      </p:sp>
      <p:pic>
        <p:nvPicPr>
          <p:cNvPr id="2052" name="Picture 4" descr="http://www.xicom.biz/images/offerings/asp-mvc.png?lbisphpreq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52" y="1702329"/>
            <a:ext cx="1981992" cy="142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393992" y="2147173"/>
            <a:ext cx="551935" cy="535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ight Arrow 6"/>
          <p:cNvSpPr/>
          <p:nvPr/>
        </p:nvSpPr>
        <p:spPr>
          <a:xfrm>
            <a:off x="6454800" y="2147172"/>
            <a:ext cx="551935" cy="535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10" y="1889176"/>
            <a:ext cx="1957492" cy="105145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235589" y="3554293"/>
            <a:ext cx="1694823" cy="2734976"/>
            <a:chOff x="1235589" y="3554293"/>
            <a:chExt cx="1694823" cy="2734976"/>
          </a:xfrm>
        </p:grpSpPr>
        <p:pic>
          <p:nvPicPr>
            <p:cNvPr id="2062" name="Picture 14" descr="http://www.fpweb.net/public/images/silos/managed-sharepoint/host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154" y="3554293"/>
              <a:ext cx="723901" cy="72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http://amartam.com/images/windows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796" y="5115070"/>
              <a:ext cx="738616" cy="738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Up-Down Arrow 13"/>
            <p:cNvSpPr/>
            <p:nvPr/>
          </p:nvSpPr>
          <p:spPr>
            <a:xfrm>
              <a:off x="2403288" y="4398379"/>
              <a:ext cx="319356" cy="56017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71656" y="3593077"/>
              <a:ext cx="896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Logic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C# SQL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35589" y="4363386"/>
              <a:ext cx="968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Entities</a:t>
              </a:r>
              <a:br>
                <a:rPr lang="en-US" dirty="0" smtClean="0"/>
              </a:b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# WCF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33052" y="5094909"/>
              <a:ext cx="7736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Views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XAML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3857" y="5832191"/>
              <a:ext cx="515982" cy="452492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396691" y="5827604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Scripts</a:t>
              </a:r>
              <a:br>
                <a:rPr lang="en-US" sz="1200" dirty="0" smtClean="0"/>
              </a:b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C#</a:t>
              </a:r>
              <a:endParaRPr lang="de-DE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02022" y="3518405"/>
            <a:ext cx="1951359" cy="2881519"/>
            <a:chOff x="4126403" y="3507895"/>
            <a:chExt cx="1951359" cy="2881519"/>
          </a:xfrm>
        </p:grpSpPr>
        <p:pic>
          <p:nvPicPr>
            <p:cNvPr id="33" name="Picture 14" descr="http://www.fpweb.net/public/images/silos/managed-sharepoint/host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853" y="3507895"/>
              <a:ext cx="723901" cy="72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304336" y="3546679"/>
              <a:ext cx="896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Logic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C# SQL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33552" y="4316988"/>
              <a:ext cx="1237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Templates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CSHTML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26403" y="5466084"/>
              <a:ext cx="12522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Scripts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JavaScript</a:t>
              </a:r>
              <a:b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jQuery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5443494" y="5004172"/>
              <a:ext cx="173168" cy="474661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Down Arrow 16"/>
            <p:cNvSpPr/>
            <p:nvPr/>
          </p:nvSpPr>
          <p:spPr>
            <a:xfrm rot="10800000">
              <a:off x="5757600" y="5004173"/>
              <a:ext cx="80613" cy="47466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de-DE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46797" y="4263685"/>
              <a:ext cx="647957" cy="64795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5400000">
              <a:off x="5018963" y="5135135"/>
              <a:ext cx="5758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HTML</a:t>
              </a:r>
              <a:endParaRPr lang="de-DE" sz="1000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5541826" y="5133780"/>
              <a:ext cx="856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FORM DATA</a:t>
              </a:r>
              <a:endParaRPr lang="de-DE" sz="800" dirty="0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94121" y="5546205"/>
              <a:ext cx="553308" cy="48522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7064295" y="3507895"/>
            <a:ext cx="1809773" cy="2602824"/>
            <a:chOff x="7064295" y="3507895"/>
            <a:chExt cx="1809773" cy="2602824"/>
          </a:xfrm>
        </p:grpSpPr>
        <p:pic>
          <p:nvPicPr>
            <p:cNvPr id="57" name="Picture 14" descr="http://www.fpweb.net/public/images/silos/managed-sharepoint/host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167" y="3507895"/>
              <a:ext cx="723901" cy="72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7161276" y="3546679"/>
              <a:ext cx="896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Logic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C# SQL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6111" y="5001097"/>
              <a:ext cx="647957" cy="647957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98457" y="5619721"/>
              <a:ext cx="553308" cy="485225"/>
            </a:xfrm>
            <a:prstGeom prst="rect">
              <a:avLst/>
            </a:prstGeom>
          </p:spPr>
        </p:pic>
        <p:sp>
          <p:nvSpPr>
            <p:cNvPr id="68" name="Up-Down Arrow 67"/>
            <p:cNvSpPr/>
            <p:nvPr/>
          </p:nvSpPr>
          <p:spPr>
            <a:xfrm>
              <a:off x="8390370" y="4328274"/>
              <a:ext cx="319356" cy="56017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064295" y="4259295"/>
              <a:ext cx="10903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Entities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C#/JSON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22671" y="4973865"/>
              <a:ext cx="7736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Views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??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61276" y="5649054"/>
              <a:ext cx="899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Scripts</a:t>
              </a:r>
              <a:br>
                <a:rPr lang="en-US" sz="1200" dirty="0" smtClean="0"/>
              </a:br>
              <a:r>
                <a:rPr lang="en-US" sz="1200" dirty="0" err="1">
                  <a:solidFill>
                    <a:schemeClr val="accent1">
                      <a:lumMod val="75000"/>
                    </a:schemeClr>
                  </a:solidFill>
                </a:rPr>
                <a:t>TypeScript</a:t>
              </a:r>
              <a:endParaRPr lang="de-DE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082" name="Picture 34" descr="http://www.clker.com/cliparts/5/f/9/7/11971487051948962354zeratul_Help.svg.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350" y="1853462"/>
            <a:ext cx="1122880" cy="112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98252" y="5792675"/>
            <a:ext cx="1260923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TypeScript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8" name="Picture 28" descr="http://www.gibedigital.com/media/1366/s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30" y="4808454"/>
            <a:ext cx="907347" cy="90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the V in MVC…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54696"/>
            <a:ext cx="1933276" cy="390939"/>
          </a:xfrm>
        </p:spPr>
        <p:txBody>
          <a:bodyPr/>
          <a:lstStyle/>
          <a:p>
            <a:r>
              <a:rPr lang="en-US" b="1" dirty="0" smtClean="0"/>
              <a:t>Language</a:t>
            </a:r>
            <a:endParaRPr lang="de-DE" b="1" dirty="0"/>
          </a:p>
        </p:txBody>
      </p:sp>
      <p:pic>
        <p:nvPicPr>
          <p:cNvPr id="15364" name="Picture 4" descr="https://raw.githubusercontent.com/babel/logo/master/bab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8" y="2852225"/>
            <a:ext cx="1075401" cy="4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typescriptlang.org/content/images/logo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15" y="3352633"/>
            <a:ext cx="1416924" cy="3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dab1nmslvvntp.cloudfront.net/wp-content/uploads/2015/08/1440762373coffeescript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28" y="2421926"/>
            <a:ext cx="1752738" cy="4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adweek.com/socialtimes/files/2014/11/FlowLogo6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16" y="2830731"/>
            <a:ext cx="1087441" cy="4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52957" y="3710284"/>
            <a:ext cx="1282272" cy="584775"/>
            <a:chOff x="1046160" y="4114608"/>
            <a:chExt cx="1282272" cy="584775"/>
          </a:xfrm>
        </p:grpSpPr>
        <p:pic>
          <p:nvPicPr>
            <p:cNvPr id="15372" name="Picture 12" descr="http://4.bp.blogspot.com/--UqWvMc_79Q/VmCDcItkEyI/AAAAAAAAE0U/YHZT99bundI/s72-c/Elm_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60" y="4251760"/>
              <a:ext cx="372028" cy="37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483329" y="4114608"/>
              <a:ext cx="8451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3200" dirty="0" err="1">
                  <a:latin typeface="Source Sans Pro"/>
                </a:rPr>
                <a:t>elm</a:t>
              </a:r>
              <a:endParaRPr lang="de-DE" sz="3200" dirty="0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2698365" y="1973920"/>
            <a:ext cx="228445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Module System</a:t>
            </a:r>
            <a:endParaRPr lang="de-DE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97756" y="2386772"/>
            <a:ext cx="2741653" cy="158504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CommonJS</a:t>
            </a:r>
            <a:r>
              <a:rPr lang="en-US" dirty="0" smtClean="0"/>
              <a:t> (Node)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AMD (Require.js)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UMD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ES6 Modules</a:t>
            </a:r>
            <a:endParaRPr lang="de-DE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05731" y="1973920"/>
            <a:ext cx="228445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Build</a:t>
            </a:r>
            <a:endParaRPr lang="de-DE" b="1" dirty="0"/>
          </a:p>
        </p:txBody>
      </p:sp>
      <p:pic>
        <p:nvPicPr>
          <p:cNvPr id="15374" name="Picture 14" descr="https://raw.githubusercontent.com/samueleaton/design/master/npm-scripts-blac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05" y="2495550"/>
            <a:ext cx="1274240" cy="20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://sitechop.com/images/posts/gruntjs-basics/grunt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05" y="2799624"/>
            <a:ext cx="1192695" cy="4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s://raw.githubusercontent.com/gulpjs/artwork/master/gulp-2x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49" y="3274423"/>
            <a:ext cx="208209" cy="4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http://jakesharp.co/wp-content/uploads/2015/03/gulp-logotype-300x18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58" y="3308957"/>
            <a:ext cx="777241" cy="4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https://radio.djazz.se/img/badges/webpack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53" y="3130544"/>
            <a:ext cx="1964049" cy="6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6" name="Picture 26" descr="http://substack.net/images/browserify_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86772"/>
            <a:ext cx="1658568" cy="7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7233923" y="1976696"/>
            <a:ext cx="228445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Bundle</a:t>
            </a:r>
            <a:endParaRPr lang="de-DE" b="1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871416" y="4623788"/>
            <a:ext cx="250832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CSS Preprocessor</a:t>
            </a:r>
            <a:endParaRPr lang="de-DE" b="1" dirty="0"/>
          </a:p>
        </p:txBody>
      </p:sp>
      <p:pic>
        <p:nvPicPr>
          <p:cNvPr id="15392" name="Picture 32" descr="http://www.codingfreaks.de/wp-content/uploads/2013/07/les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30" y="5662343"/>
            <a:ext cx="1284895" cy="52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5539409" y="4623788"/>
            <a:ext cx="250832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CSS Framework</a:t>
            </a:r>
            <a:endParaRPr lang="de-DE" b="1" dirty="0"/>
          </a:p>
        </p:txBody>
      </p:sp>
      <p:pic>
        <p:nvPicPr>
          <p:cNvPr id="15394" name="Picture 34" descr="https://html5hive.org/wp-content/uploads/2015/11/bootstrap-logo.jpg?d4fc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51" y="5086331"/>
            <a:ext cx="1738237" cy="4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6" name="Picture 36" descr="http://media.smashingmagazine.com/wp-content/uploads/2011/10/foundation-header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18" y="5662343"/>
            <a:ext cx="1606964" cy="4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97756" y="4623788"/>
            <a:ext cx="5249976" cy="1834162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tangle 34"/>
          <p:cNvSpPr/>
          <p:nvPr/>
        </p:nvSpPr>
        <p:spPr>
          <a:xfrm>
            <a:off x="2865355" y="2368701"/>
            <a:ext cx="6393649" cy="1834162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398" name="Picture 38" descr="https://camo.githubusercontent.com/f1d103872f836f33dbff7a74ed819004f792a4ad/687474703a2f2f7765627061636b2e6769746875622e696f2f6173736574732f6c6f676f2e706e6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90" y="2373659"/>
            <a:ext cx="3590273" cy="19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562211" y="2519596"/>
            <a:ext cx="2235545" cy="180051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47000">
                <a:schemeClr val="bg1">
                  <a:alpha val="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90385" y="2046987"/>
            <a:ext cx="3810532" cy="3372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2957" y="4364946"/>
            <a:ext cx="1189825" cy="346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36564" y="4785174"/>
            <a:ext cx="1230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AtScript</a:t>
            </a:r>
            <a:r>
              <a:rPr lang="de-DE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de-DE" sz="2000" dirty="0"/>
          </a:p>
        </p:txBody>
      </p:sp>
      <p:pic>
        <p:nvPicPr>
          <p:cNvPr id="15406" name="Picture 46" descr="http://images.clipartpanda.com/rip-clipart-rip-gravestone-md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71" y="4800712"/>
            <a:ext cx="294713" cy="3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21" grpId="0"/>
      <p:bldP spid="24" grpId="0"/>
      <p:bldP spid="29" grpId="0"/>
      <p:bldP spid="7" grpId="0" animBg="1"/>
      <p:bldP spid="35" grpId="0" animBg="1"/>
      <p:bldP spid="38" grpId="0" animBg="1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React + Typescript</a:t>
            </a:r>
            <a:endParaRPr lang="de-D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8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</a:t>
            </a:r>
            <a:r>
              <a:rPr lang="en-US" dirty="0" err="1" smtClean="0"/>
              <a:t>Javascript</a:t>
            </a:r>
            <a:r>
              <a:rPr lang="en-US" dirty="0" smtClean="0"/>
              <a:t> Frameworks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36" y="1967066"/>
            <a:ext cx="8797431" cy="32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60" y="1991484"/>
            <a:ext cx="8810661" cy="316844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Popular To-</a:t>
            </a:r>
            <a:r>
              <a:rPr lang="en-US" dirty="0" err="1" smtClean="0"/>
              <a:t>Javascript</a:t>
            </a:r>
            <a:r>
              <a:rPr lang="en-US" dirty="0" smtClean="0"/>
              <a:t> Languages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3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 + </a:t>
            </a:r>
            <a:r>
              <a:rPr lang="en-US" dirty="0" smtClean="0"/>
              <a:t>Typescript + Angular 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43" y="5959879"/>
            <a:ext cx="1462517" cy="435099"/>
          </a:xfrm>
          <a:prstGeom prst="rect">
            <a:avLst/>
          </a:prstGeom>
        </p:spPr>
      </p:pic>
      <p:pic>
        <p:nvPicPr>
          <p:cNvPr id="6" name="Picture 4" descr="http://www.typescriptlang.org/content/images/logo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43" y="5989178"/>
            <a:ext cx="1543025" cy="37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blog.xebia.com/wp-content/uploads/2014/09/react-opt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96" y="5882745"/>
            <a:ext cx="2117472" cy="5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340888"/>
              </p:ext>
            </p:extLst>
          </p:nvPr>
        </p:nvGraphicFramePr>
        <p:xfrm>
          <a:off x="2095500" y="1568663"/>
          <a:ext cx="6373325" cy="425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r:id="rId6" imgW="12698280" imgH="8469720" progId="">
                  <p:embed/>
                </p:oleObj>
              </mc:Choice>
              <mc:Fallback>
                <p:oleObj r:id="rId6" imgW="12698280" imgH="8469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95500" y="1568663"/>
                        <a:ext cx="6373325" cy="4251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88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 + Typescript</a:t>
            </a:r>
            <a:endParaRPr lang="de-DE" dirty="0"/>
          </a:p>
        </p:txBody>
      </p:sp>
      <p:pic>
        <p:nvPicPr>
          <p:cNvPr id="17414" name="Picture 6" descr="https://msdnshared.blob.core.windows.net/media/MSDNBlogsFS/prod.evol.blogs.msdn.com/CommunityServer.Blogs.Components.WeblogFiles/00/00/01/56/67/2500.6177.Renamin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83" y="1331849"/>
            <a:ext cx="7239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myitforum.com/myitforumwp/wp-content/uploads/2012/10/Winner_Ru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3216" y="3811524"/>
            <a:ext cx="4764656" cy="29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andlebars.js: Minimal Templating on Stero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62" y="5709057"/>
            <a:ext cx="292542" cy="2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mattbubernak.com/img/xam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73" y="9060908"/>
            <a:ext cx="64355" cy="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typescriptlang.org/content/images/logo_sm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33" y="4863881"/>
            <a:ext cx="565957" cy="13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programwitherik.com/content/images/2015/12/reactj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95" y="4897541"/>
            <a:ext cx="722372" cy="5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938007" y="5760866"/>
            <a:ext cx="196876" cy="225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3086" y="5468283"/>
            <a:ext cx="258501" cy="258501"/>
          </a:xfrm>
          <a:prstGeom prst="rect">
            <a:avLst/>
          </a:prstGeom>
        </p:spPr>
      </p:pic>
      <p:pic>
        <p:nvPicPr>
          <p:cNvPr id="17428" name="Picture 20" descr="https://avatars0.githubusercontent.com/u/139426?v=3&amp;s=4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48" y="5684576"/>
            <a:ext cx="195348" cy="1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TSX </a:t>
            </a:r>
            <a:r>
              <a:rPr lang="en-US" dirty="0"/>
              <a:t>= TS </a:t>
            </a:r>
            <a:r>
              <a:rPr lang="en-US" dirty="0" smtClean="0"/>
              <a:t>+ JSX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214" y="1518642"/>
            <a:ext cx="4229946" cy="3880773"/>
          </a:xfrm>
        </p:spPr>
        <p:txBody>
          <a:bodyPr/>
          <a:lstStyle/>
          <a:p>
            <a:r>
              <a:rPr lang="en-US" dirty="0" smtClean="0"/>
              <a:t>Typescript 1.6</a:t>
            </a:r>
          </a:p>
          <a:p>
            <a:pPr lvl="1"/>
            <a:r>
              <a:rPr lang="en-US" dirty="0" smtClean="0"/>
              <a:t>Full JSX support</a:t>
            </a:r>
          </a:p>
          <a:p>
            <a:pPr lvl="2"/>
            <a:r>
              <a:rPr lang="en-US" dirty="0" smtClean="0"/>
              <a:t>Strongly typed</a:t>
            </a:r>
          </a:p>
          <a:p>
            <a:pPr lvl="2"/>
            <a:r>
              <a:rPr lang="en-US" dirty="0" smtClean="0"/>
              <a:t>Props vs State</a:t>
            </a:r>
          </a:p>
          <a:p>
            <a:pPr lvl="2"/>
            <a:r>
              <a:rPr lang="en-US" dirty="0" smtClean="0"/>
              <a:t>Spread operator</a:t>
            </a:r>
          </a:p>
          <a:p>
            <a:pPr lvl="1"/>
            <a:r>
              <a:rPr lang="en-US" dirty="0"/>
              <a:t>New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dirty="0" smtClean="0"/>
              <a:t>operator</a:t>
            </a:r>
            <a:r>
              <a:rPr lang="en-US" dirty="0"/>
              <a:t> </a:t>
            </a:r>
            <a:r>
              <a:rPr lang="en-US" dirty="0" smtClean="0"/>
              <a:t>for casting</a:t>
            </a:r>
          </a:p>
          <a:p>
            <a:pPr lvl="1"/>
            <a:r>
              <a:rPr lang="en-US" dirty="0" smtClean="0"/>
              <a:t>Two outputs: preserve / react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BUG: Formatting Problems</a:t>
            </a:r>
          </a:p>
          <a:p>
            <a:endParaRPr lang="en-US" dirty="0"/>
          </a:p>
        </p:txBody>
      </p:sp>
      <p:pic>
        <p:nvPicPr>
          <p:cNvPr id="17412" name="Picture 4" descr="js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04" y="4736357"/>
            <a:ext cx="4497705" cy="18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26936" y="1518641"/>
            <a:ext cx="422994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Typescript 1.8</a:t>
            </a:r>
          </a:p>
          <a:p>
            <a:pPr lvl="1"/>
            <a:r>
              <a:rPr lang="en-US" dirty="0" smtClean="0"/>
              <a:t>Syntax coloring</a:t>
            </a:r>
          </a:p>
          <a:p>
            <a:pPr lvl="1"/>
            <a:r>
              <a:rPr lang="en-US" dirty="0" smtClean="0"/>
              <a:t>Stateless Function Components</a:t>
            </a:r>
          </a:p>
          <a:p>
            <a:pPr lvl="1"/>
            <a:r>
              <a:rPr lang="en-US" dirty="0" smtClean="0"/>
              <a:t>Simplified props</a:t>
            </a:r>
          </a:p>
          <a:p>
            <a:pPr lvl="1"/>
            <a:r>
              <a:rPr lang="en-US" dirty="0" smtClean="0"/>
              <a:t>Custom JSX Factories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BUG: Auto-completion problems</a:t>
            </a:r>
          </a:p>
          <a:p>
            <a:pPr lvl="1"/>
            <a:r>
              <a:rPr lang="en-US" dirty="0"/>
              <a:t>Flow analysis (return)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Lack of import auto-complete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9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React Ecosystem </a:t>
            </a:r>
            <a:r>
              <a:rPr lang="en-US" dirty="0" smtClean="0">
                <a:solidFill>
                  <a:schemeClr val="accent5"/>
                </a:solidFill>
              </a:rPr>
              <a:t>(Tested)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7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131" y="865663"/>
            <a:ext cx="4416128" cy="20926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46995" y="3510703"/>
            <a:ext cx="5072662" cy="258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286D9F"/>
                </a:solidFill>
              </a:rPr>
              <a:t>Lots of </a:t>
            </a:r>
            <a:r>
              <a:rPr lang="en-US" sz="1700" dirty="0" smtClean="0">
                <a:solidFill>
                  <a:srgbClr val="286D9F"/>
                </a:solidFill>
              </a:rPr>
              <a:t>plugins and loaders</a:t>
            </a:r>
            <a:endParaRPr lang="en-US" sz="1700" dirty="0">
              <a:solidFill>
                <a:srgbClr val="286D9F"/>
              </a:solidFill>
            </a:endParaRPr>
          </a:p>
          <a:p>
            <a:pPr lvl="1"/>
            <a:r>
              <a:rPr lang="en-US" sz="1700" dirty="0">
                <a:solidFill>
                  <a:srgbClr val="286D9F"/>
                </a:solidFill>
              </a:rPr>
              <a:t>Typescript / </a:t>
            </a:r>
            <a:r>
              <a:rPr lang="en-US" sz="1700" dirty="0" smtClean="0">
                <a:solidFill>
                  <a:srgbClr val="286D9F"/>
                </a:solidFill>
              </a:rPr>
              <a:t>Babel / </a:t>
            </a:r>
            <a:r>
              <a:rPr lang="en-US" sz="1700" dirty="0" err="1" smtClean="0">
                <a:solidFill>
                  <a:srgbClr val="286D9F"/>
                </a:solidFill>
              </a:rPr>
              <a:t>CoffeeScript</a:t>
            </a:r>
            <a:endParaRPr lang="en-US" sz="1700" dirty="0">
              <a:solidFill>
                <a:srgbClr val="286D9F"/>
              </a:solidFill>
            </a:endParaRPr>
          </a:p>
          <a:p>
            <a:pPr lvl="1"/>
            <a:r>
              <a:rPr lang="en-US" sz="1700" dirty="0">
                <a:solidFill>
                  <a:srgbClr val="286D9F"/>
                </a:solidFill>
              </a:rPr>
              <a:t>CSS / LESS / </a:t>
            </a:r>
            <a:r>
              <a:rPr lang="en-US" sz="1700" dirty="0" smtClean="0">
                <a:solidFill>
                  <a:srgbClr val="286D9F"/>
                </a:solidFill>
              </a:rPr>
              <a:t>SASS</a:t>
            </a:r>
          </a:p>
          <a:p>
            <a:pPr lvl="1"/>
            <a:r>
              <a:rPr lang="en-US" sz="1700" dirty="0" smtClean="0">
                <a:solidFill>
                  <a:srgbClr val="286D9F"/>
                </a:solidFill>
              </a:rPr>
              <a:t>Customize bundles </a:t>
            </a:r>
          </a:p>
          <a:p>
            <a:pPr lvl="1"/>
            <a:r>
              <a:rPr lang="en-US" sz="1700" dirty="0" err="1" smtClean="0">
                <a:solidFill>
                  <a:srgbClr val="286D9F"/>
                </a:solidFill>
              </a:rPr>
              <a:t>Uglyfx</a:t>
            </a:r>
            <a:endParaRPr lang="en-US" sz="1700" dirty="0" smtClean="0">
              <a:solidFill>
                <a:srgbClr val="286D9F"/>
              </a:solidFill>
            </a:endParaRPr>
          </a:p>
          <a:p>
            <a:pPr lvl="1"/>
            <a:r>
              <a:rPr lang="en-US" sz="1700" dirty="0" smtClean="0">
                <a:solidFill>
                  <a:srgbClr val="286D9F"/>
                </a:solidFill>
              </a:rPr>
              <a:t>Notify </a:t>
            </a:r>
            <a:endParaRPr lang="en-US" sz="1700" dirty="0">
              <a:solidFill>
                <a:srgbClr val="286D9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2841" y="3510703"/>
            <a:ext cx="4818580" cy="3040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Solves the whole bundling problem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Follows JS </a:t>
            </a:r>
            <a:r>
              <a:rPr lang="en-US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</a:t>
            </a:r>
            <a:r>
              <a:rPr lang="en-US" dirty="0" smtClean="0">
                <a:solidFill>
                  <a:schemeClr val="accent4"/>
                </a:solidFill>
                <a:cs typeface="Courier New" panose="02070309020205020404" pitchFamily="49" charset="0"/>
              </a:rPr>
              <a:t> / </a:t>
            </a:r>
            <a:r>
              <a:rPr lang="en-US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Sync and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dirty="0" err="1" smtClean="0">
                <a:solidFill>
                  <a:schemeClr val="accent4"/>
                </a:solidFill>
              </a:rPr>
              <a:t>sync</a:t>
            </a:r>
            <a:r>
              <a:rPr lang="en-US" dirty="0" smtClean="0">
                <a:solidFill>
                  <a:schemeClr val="accent4"/>
                </a:solidFill>
              </a:rPr>
              <a:t> dependencies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Styles, fonts and other assets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Hash </a:t>
            </a:r>
            <a:r>
              <a:rPr lang="en-US" dirty="0">
                <a:solidFill>
                  <a:schemeClr val="accent4"/>
                </a:solidFill>
              </a:rPr>
              <a:t>&amp;</a:t>
            </a:r>
            <a:r>
              <a:rPr lang="en-US" dirty="0" smtClean="0">
                <a:solidFill>
                  <a:schemeClr val="accent4"/>
                </a:solidFill>
              </a:rPr>
              <a:t> Cache Invalidation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--watch</a:t>
            </a:r>
            <a:r>
              <a:rPr lang="en-US" dirty="0" smtClean="0">
                <a:solidFill>
                  <a:schemeClr val="accent4"/>
                </a:solidFill>
              </a:rPr>
              <a:t> mode</a:t>
            </a:r>
          </a:p>
          <a:p>
            <a:pPr lvl="1"/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Tricky to configure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Black box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3066" y="5905123"/>
            <a:ext cx="3333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e-DE" dirty="0" err="1" smtClean="0">
                <a:solidFill>
                  <a:srgbClr val="00CCFF"/>
                </a:solidFill>
                <a:latin typeface="Segoe UI" panose="020B0502040204020203" pitchFamily="34" charset="0"/>
              </a:rPr>
              <a:t>WebPack</a:t>
            </a:r>
            <a:r>
              <a:rPr lang="de-DE" dirty="0" smtClean="0">
                <a:solidFill>
                  <a:srgbClr val="00CCFF"/>
                </a:solidFill>
                <a:latin typeface="Segoe UI" panose="020B0502040204020203" pitchFamily="34" charset="0"/>
              </a:rPr>
              <a:t> </a:t>
            </a:r>
            <a:r>
              <a:rPr lang="de-DE" dirty="0">
                <a:solidFill>
                  <a:srgbClr val="00CCFF"/>
                </a:solidFill>
                <a:latin typeface="Segoe UI" panose="020B0502040204020203" pitchFamily="34" charset="0"/>
              </a:rPr>
              <a:t>Task </a:t>
            </a:r>
            <a:r>
              <a:rPr lang="de-DE" dirty="0" smtClean="0">
                <a:solidFill>
                  <a:srgbClr val="00CCFF"/>
                </a:solidFill>
                <a:latin typeface="Segoe UI" panose="020B0502040204020203" pitchFamily="34" charset="0"/>
              </a:rPr>
              <a:t>Runner </a:t>
            </a:r>
            <a:r>
              <a:rPr lang="de-DE" dirty="0" err="1" smtClean="0">
                <a:solidFill>
                  <a:srgbClr val="00CCFF"/>
                </a:solidFill>
                <a:latin typeface="Segoe UI" panose="020B0502040204020203" pitchFamily="34" charset="0"/>
              </a:rPr>
              <a:t>for</a:t>
            </a:r>
            <a:r>
              <a:rPr lang="de-DE" dirty="0" smtClean="0">
                <a:solidFill>
                  <a:srgbClr val="00CCFF"/>
                </a:solidFill>
                <a:latin typeface="Segoe UI" panose="020B0502040204020203" pitchFamily="34" charset="0"/>
              </a:rPr>
              <a:t> </a:t>
            </a:r>
            <a:br>
              <a:rPr lang="de-DE" dirty="0" smtClean="0">
                <a:solidFill>
                  <a:srgbClr val="00CCFF"/>
                </a:solidFill>
                <a:latin typeface="Segoe UI" panose="020B0502040204020203" pitchFamily="34" charset="0"/>
              </a:rPr>
            </a:br>
            <a:r>
              <a:rPr lang="de-DE" dirty="0">
                <a:solidFill>
                  <a:srgbClr val="00CCFF"/>
                </a:solidFill>
                <a:latin typeface="Segoe UI" panose="020B0502040204020203" pitchFamily="34" charset="0"/>
              </a:rPr>
              <a:t>Visual Studio </a:t>
            </a:r>
            <a:r>
              <a:rPr lang="de-DE" dirty="0" smtClean="0">
                <a:solidFill>
                  <a:srgbClr val="00CCFF"/>
                </a:solidFill>
                <a:latin typeface="Segoe UI" panose="020B0502040204020203" pitchFamily="34" charset="0"/>
              </a:rPr>
              <a:t>2015 ... </a:t>
            </a:r>
            <a:r>
              <a:rPr lang="de-DE" dirty="0" err="1" smtClean="0">
                <a:solidFill>
                  <a:srgbClr val="00CCFF"/>
                </a:solidFill>
                <a:latin typeface="Segoe UI" panose="020B0502040204020203" pitchFamily="34" charset="0"/>
              </a:rPr>
              <a:t>useful</a:t>
            </a:r>
            <a:r>
              <a:rPr lang="de-DE" dirty="0" smtClean="0">
                <a:solidFill>
                  <a:srgbClr val="00CCFF"/>
                </a:solidFill>
                <a:latin typeface="Segoe UI" panose="020B0502040204020203" pitchFamily="34" charset="0"/>
              </a:rPr>
              <a:t>? </a:t>
            </a:r>
            <a:endParaRPr lang="de-DE" dirty="0">
              <a:solidFill>
                <a:srgbClr val="00CCFF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qiutc.me/img/react-rout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96" y="954741"/>
            <a:ext cx="3533616" cy="15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40905" y="3181138"/>
            <a:ext cx="5264466" cy="2247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Associates Components with URLs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Using JSX!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Cumbersome API with many breaking changes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History repository needed?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Incomplete Typescript definition files (.</a:t>
            </a:r>
            <a:r>
              <a:rPr lang="en-US" dirty="0" err="1" smtClean="0">
                <a:solidFill>
                  <a:srgbClr val="FFC000"/>
                </a:solidFill>
              </a:rPr>
              <a:t>d.ts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0905" y="2537215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keeps your UI in sync with the URL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9008" y="5540260"/>
            <a:ext cx="4522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github.com/reactjs/react-router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54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65" y="1535569"/>
            <a:ext cx="5529594" cy="48820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Searching for a JS Framework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1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460524" y="2154805"/>
            <a:ext cx="384794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rgbClr val="39E0FF"/>
                </a:solidFill>
              </a:rPr>
              <a:t>React-Bootstrap</a:t>
            </a:r>
            <a:endParaRPr lang="de-DE" sz="4000" dirty="0">
              <a:solidFill>
                <a:srgbClr val="39E0FF"/>
              </a:solidFill>
            </a:endParaRPr>
          </a:p>
        </p:txBody>
      </p:sp>
      <p:pic>
        <p:nvPicPr>
          <p:cNvPr id="21508" name="Picture 4" descr="https://avatars0.githubusercontent.com/u/6853419?v=3&amp;s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98" y="818440"/>
            <a:ext cx="1270792" cy="127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460524" y="3309620"/>
            <a:ext cx="5291590" cy="2084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Good documentation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Very Complete (Modals, Tabs, Tooltips)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Too much? (Button, </a:t>
            </a:r>
            <a:r>
              <a:rPr lang="en-US" dirty="0" err="1" smtClean="0">
                <a:solidFill>
                  <a:srgbClr val="FFC000"/>
                </a:solidFill>
              </a:rPr>
              <a:t>MenuItem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Overlays repository need?</a:t>
            </a:r>
          </a:p>
          <a:p>
            <a:r>
              <a:rPr lang="en-US" dirty="0">
                <a:solidFill>
                  <a:srgbClr val="FFC000"/>
                </a:solidFill>
              </a:rPr>
              <a:t>Incomplete Typescript definition files (.</a:t>
            </a:r>
            <a:r>
              <a:rPr lang="en-US" dirty="0" err="1">
                <a:solidFill>
                  <a:srgbClr val="FFC000"/>
                </a:solidFill>
              </a:rPr>
              <a:t>d.ts</a:t>
            </a:r>
            <a:r>
              <a:rPr lang="en-US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8059" y="2847751"/>
            <a:ext cx="6272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The most popular front-end framework, rebuilt for React.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51112" y="5466054"/>
            <a:ext cx="386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https://react-bootstrap.github.io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7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984285" y="1243897"/>
            <a:ext cx="384794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000" dirty="0" err="1"/>
              <a:t>React</a:t>
            </a:r>
            <a:r>
              <a:rPr lang="de-DE" sz="4000" dirty="0"/>
              <a:t> </a:t>
            </a:r>
            <a:r>
              <a:rPr lang="de-DE" sz="4000" dirty="0" err="1"/>
              <a:t>Widgets</a:t>
            </a:r>
            <a:endParaRPr lang="de-DE" sz="4000" dirty="0">
              <a:solidFill>
                <a:srgbClr val="39E0FF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84285" y="2859506"/>
            <a:ext cx="4781392" cy="2084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Good documentation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High quality components</a:t>
            </a:r>
          </a:p>
          <a:p>
            <a:pPr lvl="1"/>
            <a:r>
              <a:rPr lang="en-US" dirty="0" smtClean="0">
                <a:solidFill>
                  <a:srgbClr val="00A44A"/>
                </a:solidFill>
              </a:rPr>
              <a:t>Dropdown / </a:t>
            </a:r>
            <a:r>
              <a:rPr lang="en-US" dirty="0" err="1" smtClean="0">
                <a:solidFill>
                  <a:srgbClr val="00A44A"/>
                </a:solidFill>
              </a:rPr>
              <a:t>Combobox</a:t>
            </a:r>
            <a:endParaRPr lang="en-US" dirty="0" smtClean="0">
              <a:solidFill>
                <a:srgbClr val="00A44A"/>
              </a:solidFill>
            </a:endParaRPr>
          </a:p>
          <a:p>
            <a:pPr lvl="1"/>
            <a:r>
              <a:rPr lang="en-US" dirty="0" smtClean="0">
                <a:solidFill>
                  <a:srgbClr val="00A44A"/>
                </a:solidFill>
              </a:rPr>
              <a:t>Date-Time picker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definition files (I built my own)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84285" y="2029818"/>
            <a:ext cx="370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offers a set of html form inputs, built from scratch with React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4285" y="4817980"/>
            <a:ext cx="5061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jquense.github.io/react-widgets/docs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1" y="1243897"/>
            <a:ext cx="2734057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React Ecosystem </a:t>
            </a:r>
            <a:r>
              <a:rPr lang="en-US" dirty="0" smtClean="0">
                <a:solidFill>
                  <a:srgbClr val="FF0000"/>
                </a:solidFill>
              </a:rPr>
              <a:t>(Untested)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4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Rendering</a:t>
            </a:r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3233738" y="1930400"/>
            <a:ext cx="1236608" cy="1660995"/>
            <a:chOff x="4280180" y="1360870"/>
            <a:chExt cx="1236608" cy="1660995"/>
          </a:xfrm>
        </p:grpSpPr>
        <p:sp>
          <p:nvSpPr>
            <p:cNvPr id="8" name="Oval 7"/>
            <p:cNvSpPr/>
            <p:nvPr/>
          </p:nvSpPr>
          <p:spPr>
            <a:xfrm>
              <a:off x="4396439" y="1360870"/>
              <a:ext cx="785812" cy="27622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/>
                <a:t>Person</a:t>
              </a:r>
              <a:endParaRPr lang="de-DE" sz="9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280180" y="2189919"/>
              <a:ext cx="376238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input</a:t>
              </a:r>
              <a:endParaRPr lang="de-DE" sz="7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814818" y="2172021"/>
              <a:ext cx="701970" cy="28403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lt1"/>
                  </a:solidFill>
                </a:rPr>
                <a:t>DateTimePicker</a:t>
              </a:r>
              <a:endParaRPr lang="de-DE" sz="900" dirty="0">
                <a:solidFill>
                  <a:schemeClr val="lt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3" idx="5"/>
              <a:endCxn id="10" idx="0"/>
            </p:cNvCxnSpPr>
            <p:nvPr/>
          </p:nvCxnSpPr>
          <p:spPr>
            <a:xfrm>
              <a:off x="4905527" y="1991057"/>
              <a:ext cx="260276" cy="18096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3"/>
              <a:endCxn id="9" idx="0"/>
            </p:cNvCxnSpPr>
            <p:nvPr/>
          </p:nvCxnSpPr>
          <p:spPr>
            <a:xfrm flipH="1">
              <a:off x="4468299" y="1991057"/>
              <a:ext cx="204863" cy="19886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625038" y="1852845"/>
              <a:ext cx="328613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div</a:t>
              </a:r>
              <a:endParaRPr lang="de-DE" sz="700" dirty="0"/>
            </a:p>
          </p:txBody>
        </p:sp>
        <p:cxnSp>
          <p:nvCxnSpPr>
            <p:cNvPr id="14" name="Straight Arrow Connector 13"/>
            <p:cNvCxnSpPr>
              <a:endCxn id="13" idx="0"/>
            </p:cNvCxnSpPr>
            <p:nvPr/>
          </p:nvCxnSpPr>
          <p:spPr>
            <a:xfrm>
              <a:off x="4789344" y="1638546"/>
              <a:ext cx="1" cy="21429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001496" y="2570887"/>
              <a:ext cx="328613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div</a:t>
              </a:r>
              <a:endParaRPr lang="de-DE" sz="7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528126" y="2807495"/>
              <a:ext cx="376238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input</a:t>
              </a:r>
              <a:endParaRPr lang="de-DE" sz="7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977684" y="2859940"/>
              <a:ext cx="376238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button</a:t>
              </a:r>
              <a:endParaRPr lang="de-DE" sz="700" dirty="0"/>
            </a:p>
          </p:txBody>
        </p:sp>
        <p:cxnSp>
          <p:nvCxnSpPr>
            <p:cNvPr id="21" name="Straight Arrow Connector 20"/>
            <p:cNvCxnSpPr>
              <a:stCxn id="10" idx="4"/>
              <a:endCxn id="15" idx="0"/>
            </p:cNvCxnSpPr>
            <p:nvPr/>
          </p:nvCxnSpPr>
          <p:spPr>
            <a:xfrm>
              <a:off x="5165803" y="2456053"/>
              <a:ext cx="0" cy="11483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5" idx="4"/>
              <a:endCxn id="17" idx="0"/>
            </p:cNvCxnSpPr>
            <p:nvPr/>
          </p:nvCxnSpPr>
          <p:spPr>
            <a:xfrm>
              <a:off x="5165803" y="2732812"/>
              <a:ext cx="0" cy="12712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3"/>
              <a:endCxn id="16" idx="7"/>
            </p:cNvCxnSpPr>
            <p:nvPr/>
          </p:nvCxnSpPr>
          <p:spPr>
            <a:xfrm flipH="1">
              <a:off x="4849265" y="2709099"/>
              <a:ext cx="200355" cy="12210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287243" y="2021517"/>
            <a:ext cx="1158974" cy="1275501"/>
            <a:chOff x="7333685" y="1451987"/>
            <a:chExt cx="1158974" cy="1275501"/>
          </a:xfrm>
        </p:grpSpPr>
        <p:sp>
          <p:nvSpPr>
            <p:cNvPr id="28" name="Oval 27"/>
            <p:cNvSpPr/>
            <p:nvPr/>
          </p:nvSpPr>
          <p:spPr>
            <a:xfrm>
              <a:off x="7376554" y="1986944"/>
              <a:ext cx="455943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input</a:t>
              </a:r>
              <a:endParaRPr lang="de-DE" sz="900" b="1" dirty="0"/>
            </a:p>
          </p:txBody>
        </p:sp>
        <p:cxnSp>
          <p:nvCxnSpPr>
            <p:cNvPr id="29" name="Straight Arrow Connector 28"/>
            <p:cNvCxnSpPr>
              <a:stCxn id="31" idx="5"/>
              <a:endCxn id="33" idx="0"/>
            </p:cNvCxnSpPr>
            <p:nvPr/>
          </p:nvCxnSpPr>
          <p:spPr>
            <a:xfrm>
              <a:off x="8001902" y="1816106"/>
              <a:ext cx="225157" cy="26557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1" idx="3"/>
              <a:endCxn id="28" idx="0"/>
            </p:cNvCxnSpPr>
            <p:nvPr/>
          </p:nvCxnSpPr>
          <p:spPr>
            <a:xfrm flipH="1">
              <a:off x="7604526" y="1816106"/>
              <a:ext cx="165011" cy="17083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7721413" y="1649871"/>
              <a:ext cx="328613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dirty="0"/>
                <a:t>div</a:t>
              </a:r>
              <a:endParaRPr lang="de-DE" sz="900" b="1" dirty="0"/>
            </a:p>
          </p:txBody>
        </p:sp>
        <p:cxnSp>
          <p:nvCxnSpPr>
            <p:cNvPr id="32" name="Straight Arrow Connector 31"/>
            <p:cNvCxnSpPr>
              <a:endCxn id="31" idx="0"/>
            </p:cNvCxnSpPr>
            <p:nvPr/>
          </p:nvCxnSpPr>
          <p:spPr>
            <a:xfrm>
              <a:off x="7885719" y="1451987"/>
              <a:ext cx="1" cy="19788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8062752" y="2081685"/>
              <a:ext cx="328613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dirty="0"/>
                <a:t>div</a:t>
              </a:r>
              <a:endParaRPr lang="de-DE" sz="900" b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7333685" y="2532732"/>
              <a:ext cx="491196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input</a:t>
              </a:r>
              <a:endParaRPr lang="de-DE" sz="900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7961456" y="2504374"/>
              <a:ext cx="531203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button</a:t>
              </a:r>
              <a:endParaRPr lang="de-DE" sz="900" b="1" dirty="0"/>
            </a:p>
          </p:txBody>
        </p:sp>
        <p:cxnSp>
          <p:nvCxnSpPr>
            <p:cNvPr id="40" name="Straight Arrow Connector 39"/>
            <p:cNvCxnSpPr>
              <a:stCxn id="33" idx="4"/>
              <a:endCxn id="35" idx="0"/>
            </p:cNvCxnSpPr>
            <p:nvPr/>
          </p:nvCxnSpPr>
          <p:spPr>
            <a:xfrm flipH="1">
              <a:off x="8227058" y="2276441"/>
              <a:ext cx="1" cy="22793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3" idx="3"/>
              <a:endCxn id="34" idx="7"/>
            </p:cNvCxnSpPr>
            <p:nvPr/>
          </p:nvCxnSpPr>
          <p:spPr>
            <a:xfrm flipH="1">
              <a:off x="7752947" y="2247920"/>
              <a:ext cx="357929" cy="31333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ight Arrow 43"/>
          <p:cNvSpPr/>
          <p:nvPr/>
        </p:nvSpPr>
        <p:spPr>
          <a:xfrm>
            <a:off x="4744148" y="2410999"/>
            <a:ext cx="1408931" cy="45989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Batch Changes</a:t>
            </a:r>
            <a:endParaRPr lang="de-DE" sz="1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3306245" y="4412323"/>
            <a:ext cx="1236608" cy="1660995"/>
            <a:chOff x="4280180" y="1360870"/>
            <a:chExt cx="1236608" cy="1660995"/>
          </a:xfrm>
        </p:grpSpPr>
        <p:sp>
          <p:nvSpPr>
            <p:cNvPr id="46" name="Oval 45"/>
            <p:cNvSpPr/>
            <p:nvPr/>
          </p:nvSpPr>
          <p:spPr>
            <a:xfrm>
              <a:off x="4396439" y="1360870"/>
              <a:ext cx="785812" cy="27622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/>
                <a:t>Person</a:t>
              </a:r>
              <a:endParaRPr lang="de-DE" sz="9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4280180" y="2189919"/>
              <a:ext cx="376238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input</a:t>
              </a:r>
              <a:endParaRPr lang="de-DE" sz="7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814818" y="2172021"/>
              <a:ext cx="701970" cy="28403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lt1"/>
                  </a:solidFill>
                </a:rPr>
                <a:t>DateTimePicker</a:t>
              </a:r>
              <a:endParaRPr lang="de-DE" sz="900" dirty="0">
                <a:solidFill>
                  <a:schemeClr val="lt1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51" idx="5"/>
              <a:endCxn id="48" idx="0"/>
            </p:cNvCxnSpPr>
            <p:nvPr/>
          </p:nvCxnSpPr>
          <p:spPr>
            <a:xfrm>
              <a:off x="4905527" y="1991057"/>
              <a:ext cx="260276" cy="18096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51" idx="3"/>
              <a:endCxn id="47" idx="0"/>
            </p:cNvCxnSpPr>
            <p:nvPr/>
          </p:nvCxnSpPr>
          <p:spPr>
            <a:xfrm flipH="1">
              <a:off x="4468299" y="1991057"/>
              <a:ext cx="204863" cy="19886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625038" y="1852845"/>
              <a:ext cx="328613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div</a:t>
              </a:r>
              <a:endParaRPr lang="de-DE" sz="700" dirty="0"/>
            </a:p>
          </p:txBody>
        </p:sp>
        <p:cxnSp>
          <p:nvCxnSpPr>
            <p:cNvPr id="52" name="Straight Arrow Connector 51"/>
            <p:cNvCxnSpPr>
              <a:endCxn id="51" idx="0"/>
            </p:cNvCxnSpPr>
            <p:nvPr/>
          </p:nvCxnSpPr>
          <p:spPr>
            <a:xfrm>
              <a:off x="4789344" y="1638546"/>
              <a:ext cx="1" cy="21429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5001496" y="2570887"/>
              <a:ext cx="328613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div</a:t>
              </a:r>
              <a:endParaRPr lang="de-DE" sz="7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528126" y="2807495"/>
              <a:ext cx="376238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input</a:t>
              </a:r>
              <a:endParaRPr lang="de-DE" sz="7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4977684" y="2859940"/>
              <a:ext cx="376238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button</a:t>
              </a:r>
              <a:endParaRPr lang="de-DE" sz="700" dirty="0"/>
            </a:p>
          </p:txBody>
        </p:sp>
        <p:cxnSp>
          <p:nvCxnSpPr>
            <p:cNvPr id="59" name="Straight Arrow Connector 58"/>
            <p:cNvCxnSpPr>
              <a:stCxn id="48" idx="4"/>
              <a:endCxn id="53" idx="0"/>
            </p:cNvCxnSpPr>
            <p:nvPr/>
          </p:nvCxnSpPr>
          <p:spPr>
            <a:xfrm>
              <a:off x="5165803" y="2456053"/>
              <a:ext cx="0" cy="11483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3" idx="4"/>
              <a:endCxn id="55" idx="0"/>
            </p:cNvCxnSpPr>
            <p:nvPr/>
          </p:nvCxnSpPr>
          <p:spPr>
            <a:xfrm>
              <a:off x="5165803" y="2732812"/>
              <a:ext cx="0" cy="12712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3" idx="3"/>
              <a:endCxn id="54" idx="7"/>
            </p:cNvCxnSpPr>
            <p:nvPr/>
          </p:nvCxnSpPr>
          <p:spPr>
            <a:xfrm flipH="1">
              <a:off x="4849265" y="2709099"/>
              <a:ext cx="200355" cy="12210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Right Arrow 64"/>
          <p:cNvSpPr/>
          <p:nvPr/>
        </p:nvSpPr>
        <p:spPr>
          <a:xfrm>
            <a:off x="4937952" y="4985260"/>
            <a:ext cx="1408931" cy="7752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Generate HTML String</a:t>
            </a:r>
            <a:endParaRPr lang="de-DE" sz="1200" dirty="0"/>
          </a:p>
        </p:txBody>
      </p:sp>
      <p:sp>
        <p:nvSpPr>
          <p:cNvPr id="66" name="Rectangle 65"/>
          <p:cNvSpPr/>
          <p:nvPr/>
        </p:nvSpPr>
        <p:spPr>
          <a:xfrm>
            <a:off x="6411585" y="4642857"/>
            <a:ext cx="28107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&lt;div&gt;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&lt;div&gt;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&lt;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&lt;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/div&gt;</a:t>
            </a:r>
          </a:p>
          <a:p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div&gt;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33191" y="3278629"/>
            <a:ext cx="127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Browser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8" name="Picture 14" descr="http://www.fpweb.net/public/images/silos/managed-sharepoint/hos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74" y="4641337"/>
            <a:ext cx="1119215" cy="11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https://cdn1.iconfinder.com/data/icons/logotypes/32/chrome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37" y="2241601"/>
            <a:ext cx="999899" cy="9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342984" y="5790004"/>
            <a:ext cx="118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Server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235543" y="3278629"/>
            <a:ext cx="624424" cy="513371"/>
            <a:chOff x="3568793" y="3278629"/>
            <a:chExt cx="624424" cy="513371"/>
          </a:xfrm>
        </p:grpSpPr>
        <p:sp>
          <p:nvSpPr>
            <p:cNvPr id="71" name="Oval 70"/>
            <p:cNvSpPr/>
            <p:nvPr/>
          </p:nvSpPr>
          <p:spPr>
            <a:xfrm>
              <a:off x="3743225" y="3388818"/>
              <a:ext cx="294277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err="1" smtClean="0"/>
                <a:t>ul</a:t>
              </a:r>
              <a:endParaRPr lang="de-DE" sz="7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3574145" y="3620924"/>
              <a:ext cx="294935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li</a:t>
              </a:r>
              <a:endParaRPr lang="de-DE" sz="700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3920066" y="3630075"/>
              <a:ext cx="273151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 smtClean="0"/>
                <a:t>li</a:t>
              </a:r>
              <a:endParaRPr lang="de-DE" sz="700" dirty="0"/>
            </a:p>
          </p:txBody>
        </p:sp>
        <p:cxnSp>
          <p:nvCxnSpPr>
            <p:cNvPr id="74" name="Straight Arrow Connector 73"/>
            <p:cNvCxnSpPr>
              <a:endCxn id="71" idx="1"/>
            </p:cNvCxnSpPr>
            <p:nvPr/>
          </p:nvCxnSpPr>
          <p:spPr>
            <a:xfrm>
              <a:off x="3568793" y="3278629"/>
              <a:ext cx="217528" cy="13390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71" idx="5"/>
              <a:endCxn id="73" idx="0"/>
            </p:cNvCxnSpPr>
            <p:nvPr/>
          </p:nvCxnSpPr>
          <p:spPr>
            <a:xfrm>
              <a:off x="3994406" y="3527030"/>
              <a:ext cx="62236" cy="10304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1" idx="3"/>
              <a:endCxn id="72" idx="0"/>
            </p:cNvCxnSpPr>
            <p:nvPr/>
          </p:nvCxnSpPr>
          <p:spPr>
            <a:xfrm flipH="1">
              <a:off x="3721613" y="3527030"/>
              <a:ext cx="64708" cy="9389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7296799" y="2817450"/>
            <a:ext cx="823002" cy="720988"/>
            <a:chOff x="6630049" y="2817450"/>
            <a:chExt cx="823002" cy="720988"/>
          </a:xfrm>
        </p:grpSpPr>
        <p:sp>
          <p:nvSpPr>
            <p:cNvPr id="84" name="Oval 83"/>
            <p:cNvSpPr/>
            <p:nvPr/>
          </p:nvSpPr>
          <p:spPr>
            <a:xfrm>
              <a:off x="7003059" y="3102425"/>
              <a:ext cx="294277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 err="1" smtClean="0"/>
                <a:t>ul</a:t>
              </a:r>
              <a:endParaRPr lang="de-DE" sz="900" b="1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6833979" y="3334531"/>
              <a:ext cx="294935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li</a:t>
              </a:r>
              <a:endParaRPr lang="de-DE" sz="900" b="1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7179900" y="3343682"/>
              <a:ext cx="273151" cy="1947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li</a:t>
              </a:r>
              <a:endParaRPr lang="de-DE" sz="900" b="1" dirty="0"/>
            </a:p>
          </p:txBody>
        </p:sp>
        <p:cxnSp>
          <p:nvCxnSpPr>
            <p:cNvPr id="87" name="Straight Arrow Connector 86"/>
            <p:cNvCxnSpPr>
              <a:endCxn id="84" idx="1"/>
            </p:cNvCxnSpPr>
            <p:nvPr/>
          </p:nvCxnSpPr>
          <p:spPr>
            <a:xfrm>
              <a:off x="6630049" y="2817450"/>
              <a:ext cx="416106" cy="31349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4" idx="5"/>
              <a:endCxn id="86" idx="0"/>
            </p:cNvCxnSpPr>
            <p:nvPr/>
          </p:nvCxnSpPr>
          <p:spPr>
            <a:xfrm>
              <a:off x="7254240" y="3268660"/>
              <a:ext cx="62236" cy="7502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4" idx="3"/>
              <a:endCxn id="85" idx="0"/>
            </p:cNvCxnSpPr>
            <p:nvPr/>
          </p:nvCxnSpPr>
          <p:spPr>
            <a:xfrm flipH="1">
              <a:off x="6981447" y="3268660"/>
              <a:ext cx="64708" cy="65871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776" name="Picture 8" descr="http://www.runbook.com/wp-content/uploads/2015/06/Icon-2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13" y="2198649"/>
            <a:ext cx="887771" cy="8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http://www.harapartners.com/blog/wp-content/uploads/2014/10/Googleb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46" y="3316995"/>
            <a:ext cx="1285872" cy="16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/>
          <p:cNvSpPr/>
          <p:nvPr/>
        </p:nvSpPr>
        <p:spPr>
          <a:xfrm>
            <a:off x="8677656" y="270609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286D9F"/>
                </a:solidFill>
                <a:latin typeface="Arial Black" panose="020B0A04020102020204" pitchFamily="34" charset="0"/>
              </a:rPr>
              <a:t>?</a:t>
            </a:r>
            <a:endParaRPr lang="de-DE" sz="4000" dirty="0">
              <a:solidFill>
                <a:srgbClr val="286D9F"/>
              </a:solidFill>
              <a:latin typeface="Arial Black" panose="020B0A040201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641588" y="2704645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00B050"/>
                </a:solidFill>
              </a:rPr>
              <a:t>✓</a:t>
            </a:r>
            <a:endParaRPr lang="de-DE" sz="4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65" grpId="0" animBg="1"/>
      <p:bldP spid="66" grpId="0"/>
      <p:bldP spid="67" grpId="0"/>
      <p:bldP spid="67" grpId="1"/>
      <p:bldP spid="67" grpId="2"/>
      <p:bldP spid="70" grpId="0"/>
      <p:bldP spid="97" grpId="0"/>
      <p:bldP spid="97" grpId="1"/>
      <p:bldP spid="10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77333" y="1358647"/>
            <a:ext cx="912389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4000" dirty="0">
              <a:solidFill>
                <a:srgbClr val="39E0FF"/>
              </a:solidFill>
            </a:endParaRPr>
          </a:p>
        </p:txBody>
      </p:sp>
      <p:sp>
        <p:nvSpPr>
          <p:cNvPr id="21" name="AutoShape 12" descr="Fluxx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68" y="485458"/>
            <a:ext cx="5896798" cy="12098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1768" y="2052339"/>
            <a:ext cx="8577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ReactJS.NET makes it easier to use Facebook's 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React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and 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JSX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from C# and other .NET languages, focusing specifically on ASP.NET MVC (although it also works in other environments).</a:t>
            </a:r>
            <a:endParaRPr lang="de-DE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24631" y="3194600"/>
            <a:ext cx="6625318" cy="3491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On-the-fly JSX to JavaScript </a:t>
            </a:r>
            <a:r>
              <a:rPr lang="en-US" sz="2000" dirty="0" smtClean="0"/>
              <a:t>compilation</a:t>
            </a:r>
          </a:p>
          <a:p>
            <a:endParaRPr lang="en-US" sz="2000" dirty="0"/>
          </a:p>
          <a:p>
            <a:r>
              <a:rPr lang="fr-FR" sz="2000" dirty="0"/>
              <a:t>JSX to JavaScript compilation via </a:t>
            </a:r>
            <a:r>
              <a:rPr lang="fr-FR" sz="2000" dirty="0" err="1"/>
              <a:t>popular</a:t>
            </a:r>
            <a:r>
              <a:rPr lang="fr-FR" sz="2000" dirty="0"/>
              <a:t> </a:t>
            </a:r>
            <a:r>
              <a:rPr lang="fr-FR" sz="2000" dirty="0" err="1"/>
              <a:t>minification</a:t>
            </a:r>
            <a:r>
              <a:rPr lang="fr-FR" sz="2000" dirty="0"/>
              <a:t>/</a:t>
            </a:r>
            <a:r>
              <a:rPr lang="fr-FR" sz="2000" dirty="0" err="1"/>
              <a:t>combination</a:t>
            </a:r>
            <a:r>
              <a:rPr lang="fr-FR" sz="2000" dirty="0"/>
              <a:t> </a:t>
            </a:r>
            <a:r>
              <a:rPr lang="fr-FR" sz="2000" dirty="0" err="1" smtClean="0"/>
              <a:t>libraries</a:t>
            </a:r>
            <a:endParaRPr lang="fr-FR" sz="2000" dirty="0" smtClean="0"/>
          </a:p>
          <a:p>
            <a:endParaRPr lang="fr-FR" sz="2000" dirty="0"/>
          </a:p>
          <a:p>
            <a:r>
              <a:rPr lang="de-DE" sz="2000" b="1" dirty="0"/>
              <a:t>Server-</a:t>
            </a:r>
            <a:r>
              <a:rPr lang="de-DE" sz="2000" b="1" dirty="0" err="1"/>
              <a:t>side</a:t>
            </a:r>
            <a:r>
              <a:rPr lang="de-DE" sz="2000" b="1" dirty="0"/>
              <a:t> </a:t>
            </a:r>
            <a:r>
              <a:rPr lang="de-DE" sz="2000" b="1" dirty="0" err="1"/>
              <a:t>component</a:t>
            </a:r>
            <a:r>
              <a:rPr lang="de-DE" sz="2000" b="1" dirty="0"/>
              <a:t> </a:t>
            </a:r>
            <a:r>
              <a:rPr lang="de-DE" sz="2000" b="1" dirty="0" err="1" smtClean="0"/>
              <a:t>rendering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endParaRPr lang="de-DE" sz="2000" b="1" dirty="0" smtClean="0"/>
          </a:p>
          <a:p>
            <a:r>
              <a:rPr lang="en-US" sz="2000" b="1" dirty="0" smtClean="0">
                <a:solidFill>
                  <a:srgbClr val="FFC000"/>
                </a:solidFill>
              </a:rPr>
              <a:t>Typescript support?</a:t>
            </a:r>
            <a:endParaRPr lang="de-DE" sz="2000" b="1" dirty="0">
              <a:solidFill>
                <a:srgbClr val="FFC000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82245" y="3747048"/>
            <a:ext cx="79617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36958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36958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Url.Content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36958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~/Scripts/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HelloWorld.jsx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82245" y="4866870"/>
            <a:ext cx="86994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bundles.Add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JsxBundle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"~/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bundles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"~/Scripts/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HelloWorld.jsx</a:t>
            </a:r>
            <a:r>
              <a:rPr lang="de-DE" altLang="de-DE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altLang="de-DE" sz="140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82245" y="5688193"/>
            <a:ext cx="741068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Html.React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CommentsBox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initialComments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Model.Comments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637C8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})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8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77333" y="1358647"/>
            <a:ext cx="912389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4000" dirty="0">
              <a:solidFill>
                <a:srgbClr val="39E0FF"/>
              </a:solidFill>
            </a:endParaRPr>
          </a:p>
        </p:txBody>
      </p:sp>
      <p:sp>
        <p:nvSpPr>
          <p:cNvPr id="21" name="AutoShape 12" descr="Fluxx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30" y="1358647"/>
            <a:ext cx="2784145" cy="1626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3516" y="3207822"/>
            <a:ext cx="627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Helvetica Neue"/>
              </a:rPr>
              <a:t>React Hot Loader will keep it mounted, preserving the state.</a:t>
            </a:r>
            <a:endParaRPr lang="de-DE" i="1" dirty="0"/>
          </a:p>
        </p:txBody>
      </p:sp>
      <p:sp>
        <p:nvSpPr>
          <p:cNvPr id="4" name="Rectangle 3"/>
          <p:cNvSpPr/>
          <p:nvPr/>
        </p:nvSpPr>
        <p:spPr>
          <a:xfrm>
            <a:off x="3113795" y="3799380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http://gaearon.github.io/react-hot-loader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4690828" y="4390938"/>
            <a:ext cx="1591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Works on IIS?</a:t>
            </a:r>
            <a:endParaRPr lang="de-D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77333" y="1358647"/>
            <a:ext cx="912389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4000" dirty="0">
              <a:solidFill>
                <a:srgbClr val="39E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2" y="415945"/>
            <a:ext cx="8596668" cy="1320800"/>
          </a:xfrm>
        </p:spPr>
        <p:txBody>
          <a:bodyPr/>
          <a:lstStyle/>
          <a:p>
            <a:r>
              <a:rPr lang="en-US" dirty="0" smtClean="0"/>
              <a:t>React Native</a:t>
            </a:r>
            <a:endParaRPr lang="de-DE" dirty="0"/>
          </a:p>
        </p:txBody>
      </p:sp>
      <p:sp>
        <p:nvSpPr>
          <p:cNvPr id="21" name="AutoShape 12" descr="Fluxx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5604" name="Picture 4" descr="http://www.progville.com/wp-content/uploads/2015/01/react-native-ios-javascri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" y="1400128"/>
            <a:ext cx="3670041" cy="24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77332" y="4066773"/>
            <a:ext cx="3773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cap="all" dirty="0">
                <a:latin typeface="proxima-nova"/>
              </a:rPr>
              <a:t>A FRAMEWORK FOR BUILDING NATIVE APPS USING </a:t>
            </a:r>
            <a:r>
              <a:rPr lang="en-US" i="1" cap="all" dirty="0" smtClean="0">
                <a:latin typeface="proxima-nova"/>
              </a:rPr>
              <a:t>REACT</a:t>
            </a:r>
          </a:p>
          <a:p>
            <a:endParaRPr lang="de-DE" u="sng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53" y="1358647"/>
            <a:ext cx="4190724" cy="2526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354" y="4079901"/>
            <a:ext cx="4190724" cy="2524143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1081768" y="4714339"/>
            <a:ext cx="3461203" cy="2084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Native Components</a:t>
            </a:r>
          </a:p>
          <a:p>
            <a:r>
              <a:rPr lang="de-DE" b="1" dirty="0" err="1"/>
              <a:t>Asynchronous</a:t>
            </a:r>
            <a:r>
              <a:rPr lang="de-DE" b="1" dirty="0"/>
              <a:t> </a:t>
            </a:r>
            <a:r>
              <a:rPr lang="de-DE" b="1" dirty="0" err="1"/>
              <a:t>Execution</a:t>
            </a:r>
            <a:endParaRPr lang="de-DE" b="1" dirty="0"/>
          </a:p>
          <a:p>
            <a:r>
              <a:rPr lang="de-DE" b="1" dirty="0"/>
              <a:t>Touch Handling</a:t>
            </a:r>
          </a:p>
          <a:p>
            <a:r>
              <a:rPr lang="de-DE" b="1" dirty="0" err="1"/>
              <a:t>Flexbox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Styling</a:t>
            </a:r>
          </a:p>
          <a:p>
            <a:r>
              <a:rPr lang="de-DE" b="1" dirty="0" err="1"/>
              <a:t>Extensibility</a:t>
            </a:r>
            <a:endParaRPr lang="de-DE" b="1" dirty="0"/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6" name="Picture 20" descr="Omniscien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02" y="4277274"/>
            <a:ext cx="2291484" cy="5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77333" y="1358647"/>
            <a:ext cx="912389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4000" dirty="0">
              <a:solidFill>
                <a:srgbClr val="39E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3" y="454241"/>
            <a:ext cx="8596668" cy="1320800"/>
          </a:xfrm>
        </p:spPr>
        <p:txBody>
          <a:bodyPr/>
          <a:lstStyle/>
          <a:p>
            <a:r>
              <a:rPr lang="en-US" dirty="0" smtClean="0"/>
              <a:t>Flux Implementations</a:t>
            </a:r>
            <a:endParaRPr lang="de-D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252" y="3001016"/>
            <a:ext cx="2238856" cy="565311"/>
          </a:xfrm>
          <a:prstGeom prst="rect">
            <a:avLst/>
          </a:prstGeom>
        </p:spPr>
      </p:pic>
      <p:pic>
        <p:nvPicPr>
          <p:cNvPr id="24582" name="Picture 6" descr="data flow in Flux with data originating from user intera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79" y="1225559"/>
            <a:ext cx="4794173" cy="14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667" y="3700630"/>
            <a:ext cx="1943043" cy="3972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9461" y="3944483"/>
            <a:ext cx="1533739" cy="657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5906" y="4328155"/>
            <a:ext cx="1949793" cy="441463"/>
          </a:xfrm>
          <a:prstGeom prst="rect">
            <a:avLst/>
          </a:prstGeom>
        </p:spPr>
      </p:pic>
      <p:sp>
        <p:nvSpPr>
          <p:cNvPr id="21" name="AutoShape 12" descr="Fluxx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76" y="3759302"/>
            <a:ext cx="811926" cy="10191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73812" y="4951582"/>
            <a:ext cx="29210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4078C0"/>
                </a:solidFill>
                <a:latin typeface="Helvetica Neue"/>
              </a:rPr>
              <a:t>Materil</a:t>
            </a:r>
            <a:r>
              <a:rPr lang="de-DE" sz="2400" dirty="0" smtClean="0">
                <a:solidFill>
                  <a:srgbClr val="4078C0"/>
                </a:solidFill>
                <a:latin typeface="Helvetica Neue"/>
              </a:rPr>
              <a:t> </a:t>
            </a:r>
            <a:r>
              <a:rPr lang="de-DE" sz="2400" dirty="0" err="1" smtClean="0">
                <a:solidFill>
                  <a:srgbClr val="4078C0"/>
                </a:solidFill>
                <a:latin typeface="Helvetica Neue"/>
              </a:rPr>
              <a:t>Flux</a:t>
            </a:r>
            <a:r>
              <a:rPr lang="de-DE" sz="2400" dirty="0" smtClean="0">
                <a:solidFill>
                  <a:srgbClr val="4078C0"/>
                </a:solidFill>
                <a:latin typeface="Helvetica Neue"/>
              </a:rPr>
              <a:t>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4078C0"/>
                </a:solidFill>
                <a:latin typeface="Helvetica Neue"/>
              </a:rPr>
              <a:t>Fluxette</a:t>
            </a:r>
            <a:r>
              <a:rPr lang="de-DE" sz="2400" dirty="0" smtClean="0">
                <a:solidFill>
                  <a:srgbClr val="4078C0"/>
                </a:solidFill>
                <a:latin typeface="Helvetica Neue"/>
              </a:rPr>
              <a:t>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4078C0"/>
                </a:solidFill>
                <a:latin typeface="Helvetica Neue"/>
              </a:rPr>
              <a:t>Freezer</a:t>
            </a:r>
            <a:r>
              <a:rPr lang="de-DE" sz="2400" dirty="0" smtClean="0">
                <a:solidFill>
                  <a:srgbClr val="4078C0"/>
                </a:solidFill>
                <a:latin typeface="Helvetica Neue"/>
              </a:rPr>
              <a:t>		</a:t>
            </a:r>
            <a:endParaRPr lang="de-DE" sz="2400" dirty="0" smtClean="0">
              <a:solidFill>
                <a:srgbClr val="333333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4078C0"/>
                </a:solidFill>
                <a:latin typeface="Helvetica Neue"/>
              </a:rPr>
              <a:t>Fluxury</a:t>
            </a:r>
            <a:endParaRPr lang="de-DE" sz="2400" dirty="0" smtClean="0">
              <a:solidFill>
                <a:srgbClr val="4078C0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4078C0"/>
                </a:solidFill>
                <a:latin typeface="Helvetica Neue"/>
              </a:rPr>
              <a:t>Fluxy</a:t>
            </a:r>
            <a:r>
              <a:rPr lang="de-DE" sz="2400" dirty="0">
                <a:solidFill>
                  <a:srgbClr val="4078C0"/>
                </a:solidFill>
                <a:latin typeface="Helvetica Neue"/>
              </a:rPr>
              <a:t> </a:t>
            </a:r>
            <a:r>
              <a:rPr lang="de-DE" sz="2400" dirty="0" smtClean="0">
                <a:solidFill>
                  <a:srgbClr val="4078C0"/>
                </a:solidFill>
                <a:latin typeface="Helvetica Neue"/>
              </a:rPr>
              <a:t>			</a:t>
            </a:r>
            <a:endParaRPr lang="de-DE" sz="2400" b="0" dirty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24592" name="Picture 16" descr="https://pbs.twimg.com/media/CVTPJQGW4AELmy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29927"/>
            <a:ext cx="2241800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747491" y="2729245"/>
            <a:ext cx="2479947" cy="1047750"/>
            <a:chOff x="4661082" y="3429608"/>
            <a:chExt cx="2479947" cy="1047750"/>
          </a:xfrm>
        </p:grpSpPr>
        <p:pic>
          <p:nvPicPr>
            <p:cNvPr id="24590" name="Picture 14" descr="@reflux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082" y="3429608"/>
              <a:ext cx="10477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itle 6"/>
            <p:cNvSpPr txBox="1">
              <a:spLocks/>
            </p:cNvSpPr>
            <p:nvPr/>
          </p:nvSpPr>
          <p:spPr>
            <a:xfrm>
              <a:off x="5608421" y="3701417"/>
              <a:ext cx="1532608" cy="6264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dirty="0" smtClean="0">
                  <a:solidFill>
                    <a:srgbClr val="00CCFF"/>
                  </a:solidFill>
                </a:rPr>
                <a:t>Reflux</a:t>
              </a:r>
              <a:endParaRPr lang="de-DE" dirty="0">
                <a:solidFill>
                  <a:srgbClr val="00CCFF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214168" y="4969971"/>
            <a:ext cx="29210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4078C0"/>
                </a:solidFill>
                <a:latin typeface="Helvetica Neue"/>
              </a:rPr>
              <a:t>Flummox</a:t>
            </a:r>
            <a:r>
              <a:rPr lang="de-DE" sz="2400" dirty="0" smtClean="0">
                <a:solidFill>
                  <a:srgbClr val="4078C0"/>
                </a:solidFill>
                <a:latin typeface="Helvetica Neue"/>
              </a:rPr>
              <a:t>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4078C0"/>
                </a:solidFill>
                <a:latin typeface="Helvetica Neue"/>
              </a:rPr>
              <a:t>Marty.js		</a:t>
            </a:r>
            <a:endParaRPr lang="de-DE" sz="2400" dirty="0">
              <a:solidFill>
                <a:srgbClr val="333333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4078C0"/>
                </a:solidFill>
                <a:latin typeface="Helvetica Neue"/>
              </a:rPr>
              <a:t>McFly</a:t>
            </a:r>
            <a:endParaRPr lang="de-DE" sz="2400" dirty="0">
              <a:solidFill>
                <a:srgbClr val="4078C0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4078C0"/>
                </a:solidFill>
                <a:latin typeface="Helvetica Neue"/>
              </a:rPr>
              <a:t>Delorean</a:t>
            </a:r>
            <a:r>
              <a:rPr lang="de-DE" sz="2400" dirty="0" smtClean="0">
                <a:solidFill>
                  <a:srgbClr val="4078C0"/>
                </a:solidFill>
                <a:latin typeface="Helvetica Neue"/>
              </a:rPr>
              <a:t>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4078C0"/>
                </a:solidFill>
                <a:latin typeface="Helvetica Neue"/>
              </a:rPr>
              <a:t>Lux			</a:t>
            </a:r>
            <a:endParaRPr lang="de-DE" sz="2400" b="0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09103" y="2923497"/>
            <a:ext cx="3705262" cy="3507107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7595" y="2915639"/>
            <a:ext cx="3810532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5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Signum.React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www.xicom.biz/images/offerings/asp-mvc.png?lbisphpreq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95" y="1644272"/>
            <a:ext cx="1981992" cy="142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3640735" y="2089116"/>
            <a:ext cx="551935" cy="535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ight Arrow 18"/>
          <p:cNvSpPr/>
          <p:nvPr/>
        </p:nvSpPr>
        <p:spPr>
          <a:xfrm>
            <a:off x="6701543" y="2089115"/>
            <a:ext cx="551935" cy="535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53" y="1831119"/>
            <a:ext cx="1957492" cy="105145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82332" y="3496236"/>
            <a:ext cx="1694823" cy="2734976"/>
            <a:chOff x="1235589" y="3554293"/>
            <a:chExt cx="1694823" cy="2734976"/>
          </a:xfrm>
        </p:grpSpPr>
        <p:pic>
          <p:nvPicPr>
            <p:cNvPr id="22" name="Picture 14" descr="http://www.fpweb.net/public/images/silos/managed-sharepoint/host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154" y="3554293"/>
              <a:ext cx="723901" cy="72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8" descr="http://amartam.com/images/windows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796" y="5115070"/>
              <a:ext cx="738616" cy="738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Up-Down Arrow 23"/>
            <p:cNvSpPr/>
            <p:nvPr/>
          </p:nvSpPr>
          <p:spPr>
            <a:xfrm>
              <a:off x="2403288" y="4398379"/>
              <a:ext cx="319356" cy="56017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71656" y="3593077"/>
              <a:ext cx="896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Logic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C# SQL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35589" y="4363386"/>
              <a:ext cx="968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Entities</a:t>
              </a:r>
              <a:br>
                <a:rPr lang="en-US" dirty="0" smtClean="0"/>
              </a:b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# WCF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33052" y="5094909"/>
              <a:ext cx="7736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Views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XAML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3857" y="5832191"/>
              <a:ext cx="515982" cy="45249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96691" y="5827604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Scripts</a:t>
              </a:r>
              <a:br>
                <a:rPr lang="en-US" sz="1200" dirty="0" smtClean="0"/>
              </a:b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C#</a:t>
              </a:r>
              <a:endParaRPr lang="de-DE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48765" y="3460348"/>
            <a:ext cx="1951359" cy="2881519"/>
            <a:chOff x="4126403" y="3507895"/>
            <a:chExt cx="1951359" cy="2881519"/>
          </a:xfrm>
        </p:grpSpPr>
        <p:pic>
          <p:nvPicPr>
            <p:cNvPr id="31" name="Picture 14" descr="http://www.fpweb.net/public/images/silos/managed-sharepoint/host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853" y="3507895"/>
              <a:ext cx="723901" cy="72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304336" y="3546679"/>
              <a:ext cx="896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Logic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C# SQL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3552" y="4316988"/>
              <a:ext cx="1237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Templates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CSHTML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6403" y="5466084"/>
              <a:ext cx="12522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Scripts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JavaScript</a:t>
              </a:r>
              <a:b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jQuery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5443494" y="5004172"/>
              <a:ext cx="173168" cy="474661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Down Arrow 35"/>
            <p:cNvSpPr/>
            <p:nvPr/>
          </p:nvSpPr>
          <p:spPr>
            <a:xfrm rot="10800000">
              <a:off x="5757600" y="5004173"/>
              <a:ext cx="80613" cy="47466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de-DE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46797" y="4263685"/>
              <a:ext cx="647957" cy="64795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 rot="5400000">
              <a:off x="5018963" y="5135135"/>
              <a:ext cx="5758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HTML</a:t>
              </a:r>
              <a:endParaRPr lang="de-DE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5541826" y="5133780"/>
              <a:ext cx="856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FORM DATA</a:t>
              </a:r>
              <a:endParaRPr lang="de-DE" sz="800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94121" y="5546205"/>
              <a:ext cx="553308" cy="485225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311038" y="3449838"/>
            <a:ext cx="1809773" cy="2602824"/>
            <a:chOff x="7064295" y="3507895"/>
            <a:chExt cx="1809773" cy="2602824"/>
          </a:xfrm>
        </p:grpSpPr>
        <p:pic>
          <p:nvPicPr>
            <p:cNvPr id="42" name="Picture 14" descr="http://www.fpweb.net/public/images/silos/managed-sharepoint/host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167" y="3507895"/>
              <a:ext cx="723901" cy="72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7161276" y="3546679"/>
              <a:ext cx="896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Logic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C# SQL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6111" y="5001097"/>
              <a:ext cx="647957" cy="64795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98457" y="5619721"/>
              <a:ext cx="553308" cy="485225"/>
            </a:xfrm>
            <a:prstGeom prst="rect">
              <a:avLst/>
            </a:prstGeom>
          </p:spPr>
        </p:pic>
        <p:sp>
          <p:nvSpPr>
            <p:cNvPr id="46" name="Up-Down Arrow 45"/>
            <p:cNvSpPr/>
            <p:nvPr/>
          </p:nvSpPr>
          <p:spPr>
            <a:xfrm>
              <a:off x="8390370" y="4328274"/>
              <a:ext cx="319356" cy="56017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64295" y="4259295"/>
              <a:ext cx="10903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Entities</a:t>
              </a:r>
              <a:br>
                <a:rPr lang="en-US" dirty="0" smtClean="0"/>
              </a:b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C#/JSON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22671" y="4973865"/>
              <a:ext cx="7736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Views</a:t>
              </a:r>
              <a:br>
                <a:rPr lang="en-US" dirty="0" smtClean="0"/>
              </a:br>
              <a:r>
                <a:rPr lang="en-US" dirty="0" smtClean="0">
                  <a:solidFill>
                    <a:srgbClr val="00CCFF"/>
                  </a:solidFill>
                </a:rPr>
                <a:t>TSX</a:t>
              </a:r>
              <a:endParaRPr lang="de-DE" dirty="0">
                <a:solidFill>
                  <a:srgbClr val="00CC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61276" y="5649054"/>
              <a:ext cx="899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Scripts</a:t>
              </a:r>
              <a:br>
                <a:rPr lang="en-US" sz="1200" dirty="0" smtClean="0"/>
              </a:br>
              <a:r>
                <a:rPr lang="en-US" sz="1200" dirty="0" err="1">
                  <a:solidFill>
                    <a:schemeClr val="accent1">
                      <a:lumMod val="75000"/>
                    </a:schemeClr>
                  </a:solidFill>
                </a:rPr>
                <a:t>TypeScript</a:t>
              </a:r>
              <a:endParaRPr lang="de-DE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4344995" y="5734618"/>
            <a:ext cx="1260923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TypeScript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2" name="Picture 6" descr="http://red-badger.com/blog/wp-content/uploads/2015/04/react-logo-1000-transpare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96" y="1622071"/>
            <a:ext cx="1496656" cy="149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itle 1"/>
          <p:cNvSpPr txBox="1">
            <a:spLocks/>
          </p:cNvSpPr>
          <p:nvPr/>
        </p:nvSpPr>
        <p:spPr>
          <a:xfrm>
            <a:off x="524143" y="-12084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Signum</a:t>
            </a:r>
            <a:r>
              <a:rPr lang="en-US" dirty="0" smtClean="0"/>
              <a:t> Framework UIs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9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792" y="1543508"/>
            <a:ext cx="5365292" cy="43135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0612" y="64419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Searching for a JS Framework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0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dn.rawgit.com/ferventcoder/chocolatey-packages/bd3902ea9e357d5d1b3ece2977f02e5ef60ca84a/icons/typescri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32" y="443847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university.xamarin.com/images/topic-icons/cshar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86" y="4511592"/>
            <a:ext cx="1057128" cy="93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0643" y="5657671"/>
            <a:ext cx="144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Entities</a:t>
            </a:r>
            <a:br>
              <a:rPr lang="en-US" dirty="0" smtClean="0"/>
            </a:br>
            <a:r>
              <a:rPr lang="en-US" dirty="0" err="1" smtClean="0"/>
              <a:t>Enums</a:t>
            </a:r>
            <a:endParaRPr lang="de-DE" dirty="0" smtClean="0"/>
          </a:p>
          <a:p>
            <a:pPr algn="ctr"/>
            <a:r>
              <a:rPr lang="en-US" dirty="0" smtClean="0"/>
              <a:t>Messages</a:t>
            </a:r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9525" y="5657671"/>
            <a:ext cx="144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Entities</a:t>
            </a:r>
            <a:br>
              <a:rPr lang="en-US" dirty="0" smtClean="0"/>
            </a:br>
            <a:r>
              <a:rPr lang="en-US" dirty="0" err="1" smtClean="0"/>
              <a:t>Enums</a:t>
            </a:r>
            <a:endParaRPr lang="de-DE" dirty="0" smtClean="0"/>
          </a:p>
          <a:p>
            <a:pPr algn="ctr"/>
            <a:r>
              <a:rPr lang="en-US" dirty="0" smtClean="0"/>
              <a:t>Messages</a:t>
            </a:r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747461" y="4572435"/>
            <a:ext cx="1304698" cy="817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T4S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4395646" y="5657671"/>
            <a:ext cx="198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CCFF"/>
                </a:solidFill>
              </a:rPr>
              <a:t>Code-generation</a:t>
            </a:r>
          </a:p>
          <a:p>
            <a:r>
              <a:rPr lang="en-US" i="1" dirty="0">
                <a:solidFill>
                  <a:srgbClr val="00CCFF"/>
                </a:solidFill>
              </a:rPr>
              <a:t>w</a:t>
            </a:r>
            <a:r>
              <a:rPr lang="en-US" i="1" dirty="0" smtClean="0">
                <a:solidFill>
                  <a:srgbClr val="00CCFF"/>
                </a:solidFill>
              </a:rPr>
              <a:t>ith templates</a:t>
            </a:r>
            <a:br>
              <a:rPr lang="en-US" i="1" dirty="0" smtClean="0">
                <a:solidFill>
                  <a:srgbClr val="00CCFF"/>
                </a:solidFill>
              </a:rPr>
            </a:br>
            <a:endParaRPr lang="de-DE" i="1" dirty="0">
              <a:solidFill>
                <a:srgbClr val="00CC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7461" y="1799537"/>
            <a:ext cx="1514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CCFF"/>
                </a:solidFill>
              </a:rPr>
              <a:t>REST - JSON</a:t>
            </a:r>
            <a:br>
              <a:rPr lang="en-US" i="1" dirty="0" smtClean="0">
                <a:solidFill>
                  <a:srgbClr val="00CCFF"/>
                </a:solidFill>
              </a:rPr>
            </a:br>
            <a:r>
              <a:rPr lang="en-US" i="1" dirty="0" smtClean="0">
                <a:solidFill>
                  <a:srgbClr val="00CCFF"/>
                </a:solidFill>
              </a:rPr>
              <a:t/>
            </a:r>
            <a:br>
              <a:rPr lang="en-US" i="1" dirty="0" smtClean="0">
                <a:solidFill>
                  <a:srgbClr val="00CCFF"/>
                </a:solidFill>
              </a:rPr>
            </a:br>
            <a:r>
              <a:rPr lang="en-US" i="1" dirty="0" smtClean="0">
                <a:solidFill>
                  <a:srgbClr val="00CCFF"/>
                </a:solidFill>
              </a:rPr>
              <a:t>Metadata</a:t>
            </a:r>
          </a:p>
          <a:p>
            <a:pPr algn="ctr"/>
            <a:r>
              <a:rPr lang="en-US" i="1" dirty="0" smtClean="0">
                <a:solidFill>
                  <a:srgbClr val="00CCFF"/>
                </a:solidFill>
              </a:rPr>
              <a:t>Translations</a:t>
            </a:r>
          </a:p>
          <a:p>
            <a:pPr algn="ctr"/>
            <a:r>
              <a:rPr lang="en-US" i="1" dirty="0" smtClean="0">
                <a:solidFill>
                  <a:srgbClr val="00CCFF"/>
                </a:solidFill>
              </a:rPr>
              <a:t>Permissions</a:t>
            </a:r>
            <a:endParaRPr lang="de-DE" i="1" dirty="0">
              <a:solidFill>
                <a:srgbClr val="00CCFF"/>
              </a:solidFill>
            </a:endParaRPr>
          </a:p>
        </p:txBody>
      </p:sp>
      <p:pic>
        <p:nvPicPr>
          <p:cNvPr id="22" name="Picture 14" descr="http://www.fpweb.net/public/images/silos/managed-sharepoint/host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42" y="1653056"/>
            <a:ext cx="1119215" cy="11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3245149" y="3697107"/>
            <a:ext cx="1" cy="609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Picture 6" descr="http://red-badger.com/blog/wp-content/uploads/2015/04/react-logo-1000-transpa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04" y="1516347"/>
            <a:ext cx="1496656" cy="149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7224032" y="3697107"/>
            <a:ext cx="7915" cy="609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30939" y="2902897"/>
            <a:ext cx="203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Busines</a:t>
            </a:r>
            <a:r>
              <a:rPr lang="en-US" dirty="0" smtClean="0"/>
              <a:t> Logic</a:t>
            </a:r>
          </a:p>
          <a:p>
            <a:pPr algn="ctr"/>
            <a:r>
              <a:rPr lang="en-US" dirty="0" smtClean="0"/>
              <a:t>API </a:t>
            </a:r>
            <a:r>
              <a:rPr lang="en-US" dirty="0" err="1" smtClean="0"/>
              <a:t>Contollers</a:t>
            </a:r>
            <a:endParaRPr lang="en-US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1299" y="2564868"/>
            <a:ext cx="553308" cy="48522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157191" y="2953700"/>
            <a:ext cx="203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 Components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231" y="1056511"/>
            <a:ext cx="174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Server-Side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79561" y="988800"/>
            <a:ext cx="168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Client-Side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868446" y="2334034"/>
            <a:ext cx="159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Run-Time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596556" y="5059687"/>
            <a:ext cx="2211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Compile-Time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747461" y="2264675"/>
            <a:ext cx="15459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14" grpId="0"/>
      <p:bldP spid="20" grpId="0"/>
      <p:bldP spid="37" grpId="0"/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91583" y="1967210"/>
            <a:ext cx="8498324" cy="1646302"/>
          </a:xfrm>
        </p:spPr>
        <p:txBody>
          <a:bodyPr/>
          <a:lstStyle/>
          <a:p>
            <a:pPr algn="ctr"/>
            <a:r>
              <a:rPr lang="en-US" dirty="0"/>
              <a:t>DEMO </a:t>
            </a:r>
            <a:r>
              <a:rPr lang="en-US" dirty="0" smtClean="0"/>
              <a:t>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Signum.React</a:t>
            </a:r>
            <a:endParaRPr lang="de-D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60340" y="3613512"/>
            <a:ext cx="5071319" cy="1939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169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dn.rawgit.com/ferventcoder/chocolatey-packages/bd3902ea9e357d5d1b3ece2977f02e5ef60ca84a/icons/typescri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32" y="443847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university.xamarin.com/images/topic-icons/cshar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86" y="4511592"/>
            <a:ext cx="1057128" cy="93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0643" y="5657671"/>
            <a:ext cx="144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Entities</a:t>
            </a:r>
            <a:br>
              <a:rPr lang="en-US" dirty="0" smtClean="0"/>
            </a:br>
            <a:r>
              <a:rPr lang="en-US" dirty="0" err="1" smtClean="0"/>
              <a:t>Enums</a:t>
            </a:r>
            <a:endParaRPr lang="de-DE" dirty="0" smtClean="0"/>
          </a:p>
          <a:p>
            <a:pPr algn="ctr"/>
            <a:r>
              <a:rPr lang="en-US" dirty="0" smtClean="0"/>
              <a:t>Messages</a:t>
            </a:r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9525" y="5657671"/>
            <a:ext cx="144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Entities</a:t>
            </a:r>
            <a:br>
              <a:rPr lang="en-US" dirty="0" smtClean="0"/>
            </a:br>
            <a:r>
              <a:rPr lang="en-US" dirty="0" err="1" smtClean="0"/>
              <a:t>Enums</a:t>
            </a:r>
            <a:endParaRPr lang="de-DE" dirty="0" smtClean="0"/>
          </a:p>
          <a:p>
            <a:pPr algn="ctr"/>
            <a:r>
              <a:rPr lang="en-US" dirty="0" smtClean="0"/>
              <a:t>Messages</a:t>
            </a:r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747461" y="4572435"/>
            <a:ext cx="1304698" cy="817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T4S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4395646" y="5657671"/>
            <a:ext cx="198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CCFF"/>
                </a:solidFill>
              </a:rPr>
              <a:t>Code-generation</a:t>
            </a:r>
          </a:p>
          <a:p>
            <a:r>
              <a:rPr lang="en-US" i="1" dirty="0">
                <a:solidFill>
                  <a:srgbClr val="00CCFF"/>
                </a:solidFill>
              </a:rPr>
              <a:t>w</a:t>
            </a:r>
            <a:r>
              <a:rPr lang="en-US" i="1" dirty="0" smtClean="0">
                <a:solidFill>
                  <a:srgbClr val="00CCFF"/>
                </a:solidFill>
              </a:rPr>
              <a:t>ith templates</a:t>
            </a:r>
            <a:br>
              <a:rPr lang="en-US" i="1" dirty="0" smtClean="0">
                <a:solidFill>
                  <a:srgbClr val="00CCFF"/>
                </a:solidFill>
              </a:rPr>
            </a:br>
            <a:endParaRPr lang="de-DE" i="1" dirty="0">
              <a:solidFill>
                <a:srgbClr val="00CC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2430" y="2345815"/>
            <a:ext cx="1514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CCFF"/>
                </a:solidFill>
              </a:rPr>
              <a:t>Metadata</a:t>
            </a:r>
          </a:p>
          <a:p>
            <a:pPr algn="ctr"/>
            <a:r>
              <a:rPr lang="en-US" i="1" dirty="0" smtClean="0">
                <a:solidFill>
                  <a:srgbClr val="00CCFF"/>
                </a:solidFill>
              </a:rPr>
              <a:t>Translations</a:t>
            </a:r>
          </a:p>
          <a:p>
            <a:pPr algn="ctr"/>
            <a:r>
              <a:rPr lang="en-US" i="1" dirty="0" smtClean="0">
                <a:solidFill>
                  <a:srgbClr val="00CCFF"/>
                </a:solidFill>
              </a:rPr>
              <a:t>Permissions</a:t>
            </a:r>
            <a:endParaRPr lang="de-DE" i="1" dirty="0">
              <a:solidFill>
                <a:srgbClr val="00CCFF"/>
              </a:solidFill>
            </a:endParaRPr>
          </a:p>
        </p:txBody>
      </p:sp>
      <p:pic>
        <p:nvPicPr>
          <p:cNvPr id="22" name="Picture 14" descr="http://www.fpweb.net/public/images/silos/managed-sharepoint/host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42" y="1653056"/>
            <a:ext cx="1119215" cy="11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3245149" y="3697107"/>
            <a:ext cx="1" cy="609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Picture 6" descr="http://red-badger.com/blog/wp-content/uploads/2015/04/react-logo-1000-transpa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04" y="1516347"/>
            <a:ext cx="1496656" cy="149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7224032" y="3697107"/>
            <a:ext cx="7915" cy="609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30939" y="2902897"/>
            <a:ext cx="203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Busines</a:t>
            </a:r>
            <a:r>
              <a:rPr lang="en-US" dirty="0" smtClean="0"/>
              <a:t> Logic</a:t>
            </a:r>
          </a:p>
          <a:p>
            <a:pPr algn="ctr"/>
            <a:r>
              <a:rPr lang="en-US" dirty="0" smtClean="0"/>
              <a:t>API </a:t>
            </a:r>
            <a:r>
              <a:rPr lang="en-US" dirty="0" err="1" smtClean="0"/>
              <a:t>Contollers</a:t>
            </a:r>
            <a:endParaRPr lang="en-US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1299" y="2564868"/>
            <a:ext cx="553308" cy="48522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157191" y="2953700"/>
            <a:ext cx="203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 Components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231" y="1129081"/>
            <a:ext cx="174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Server-Side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79561" y="1061370"/>
            <a:ext cx="168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Client-Side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868446" y="2334034"/>
            <a:ext cx="159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Run-Time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596556" y="5059687"/>
            <a:ext cx="2211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Compile-Time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747461" y="2264675"/>
            <a:ext cx="15459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 rot="19800000">
            <a:off x="4384400" y="3193439"/>
            <a:ext cx="2154897" cy="11423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1-Time Code Generation</a:t>
            </a:r>
            <a:endParaRPr lang="de-DE" dirty="0"/>
          </a:p>
        </p:txBody>
      </p:sp>
      <p:pic>
        <p:nvPicPr>
          <p:cNvPr id="27656" name="Picture 8" descr="http://www.filetypes.ru/uploads/ext/129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08" y="43903"/>
            <a:ext cx="814484" cy="81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ight Arrow 45"/>
          <p:cNvSpPr/>
          <p:nvPr/>
        </p:nvSpPr>
        <p:spPr>
          <a:xfrm rot="1800000">
            <a:off x="4356599" y="602475"/>
            <a:ext cx="2109856" cy="11423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80% Code Converted</a:t>
            </a:r>
            <a:endParaRPr lang="de-DE" dirty="0"/>
          </a:p>
        </p:txBody>
      </p:sp>
      <p:sp>
        <p:nvSpPr>
          <p:cNvPr id="47" name="TextBox 46"/>
          <p:cNvSpPr txBox="1"/>
          <p:nvPr/>
        </p:nvSpPr>
        <p:spPr>
          <a:xfrm>
            <a:off x="2878021" y="794454"/>
            <a:ext cx="96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cshtml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00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739" y="658814"/>
            <a:ext cx="3112407" cy="1320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Conclusion</a:t>
            </a:r>
            <a:endParaRPr lang="de-DE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344609" cy="434181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 smtClean="0"/>
              <a:t>React is Awesome</a:t>
            </a:r>
          </a:p>
          <a:p>
            <a:pPr lvl="1"/>
            <a:r>
              <a:rPr lang="en-US" dirty="0"/>
              <a:t>Simplicity </a:t>
            </a:r>
            <a:endParaRPr lang="en-US" dirty="0" smtClean="0"/>
          </a:p>
          <a:p>
            <a:pPr lvl="1"/>
            <a:r>
              <a:rPr lang="en-US" dirty="0" smtClean="0"/>
              <a:t>Expressivity</a:t>
            </a:r>
          </a:p>
          <a:p>
            <a:pPr lvl="1"/>
            <a:r>
              <a:rPr lang="en-US" dirty="0" smtClean="0"/>
              <a:t>Performance</a:t>
            </a:r>
            <a:endParaRPr lang="de-DE" dirty="0" smtClean="0"/>
          </a:p>
          <a:p>
            <a:pPr lvl="1"/>
            <a:r>
              <a:rPr lang="en-US" dirty="0" smtClean="0"/>
              <a:t>… but incomplete</a:t>
            </a:r>
          </a:p>
          <a:p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 smtClean="0"/>
              <a:t>React + Typescript is even better</a:t>
            </a:r>
          </a:p>
          <a:p>
            <a:pPr lvl="1"/>
            <a:r>
              <a:rPr lang="en-US" dirty="0" smtClean="0"/>
              <a:t>Compile-time checked</a:t>
            </a:r>
          </a:p>
          <a:p>
            <a:pPr lvl="1"/>
            <a:r>
              <a:rPr lang="en-US" dirty="0" smtClean="0"/>
              <a:t>Auto completion</a:t>
            </a:r>
          </a:p>
          <a:p>
            <a:pPr lvl="1"/>
            <a:r>
              <a:rPr lang="en-US" dirty="0" smtClean="0"/>
              <a:t>Safe renames</a:t>
            </a:r>
          </a:p>
          <a:p>
            <a:pPr lvl="1"/>
            <a:r>
              <a:rPr lang="en-US" dirty="0" smtClean="0"/>
              <a:t>...missing .</a:t>
            </a:r>
            <a:r>
              <a:rPr lang="en-US" dirty="0" err="1" smtClean="0"/>
              <a:t>d.ts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1943" y="2160589"/>
            <a:ext cx="5399314" cy="4341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en-US" b="1" dirty="0" smtClean="0"/>
              <a:t>Big Ecosystem</a:t>
            </a:r>
          </a:p>
          <a:p>
            <a:pPr lvl="1"/>
            <a:r>
              <a:rPr lang="en-US" dirty="0" err="1" smtClean="0"/>
              <a:t>Webpack</a:t>
            </a:r>
            <a:endParaRPr lang="en-US" dirty="0" smtClean="0"/>
          </a:p>
          <a:p>
            <a:pPr lvl="1"/>
            <a:r>
              <a:rPr lang="en-US" dirty="0" smtClean="0"/>
              <a:t>React Bootstrap</a:t>
            </a:r>
          </a:p>
          <a:p>
            <a:pPr lvl="1"/>
            <a:r>
              <a:rPr lang="en-US" dirty="0" smtClean="0"/>
              <a:t>React Widgets</a:t>
            </a:r>
          </a:p>
          <a:p>
            <a:pPr lvl="1"/>
            <a:r>
              <a:rPr lang="en-US" dirty="0" smtClean="0"/>
              <a:t>React Router</a:t>
            </a:r>
          </a:p>
          <a:p>
            <a:endParaRPr lang="en-US" b="1" dirty="0"/>
          </a:p>
          <a:p>
            <a:pPr>
              <a:buFont typeface="+mj-lt"/>
              <a:buAutoNum type="arabicPeriod" startAt="4"/>
            </a:pPr>
            <a:r>
              <a:rPr lang="en-US" b="1" dirty="0" smtClean="0"/>
              <a:t>You may need server-side solution</a:t>
            </a:r>
          </a:p>
          <a:p>
            <a:pPr lvl="1"/>
            <a:r>
              <a:rPr lang="en-US" dirty="0" smtClean="0"/>
              <a:t>Auto-generate definition files from C#</a:t>
            </a:r>
          </a:p>
          <a:p>
            <a:pPr lvl="1"/>
            <a:r>
              <a:rPr lang="en-US" dirty="0" smtClean="0"/>
              <a:t>Expose meta-data with reflection</a:t>
            </a:r>
          </a:p>
          <a:p>
            <a:pPr lvl="1"/>
            <a:r>
              <a:rPr lang="en-US" dirty="0" smtClean="0"/>
              <a:t>Facilitate migration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373256" y="2608259"/>
            <a:ext cx="2946401" cy="1833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React Native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React.Net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React Hot Loader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1186" y="1343063"/>
            <a:ext cx="5825202" cy="671376"/>
          </a:xfrm>
        </p:spPr>
        <p:txBody>
          <a:bodyPr/>
          <a:lstStyle/>
          <a:p>
            <a:pPr algn="ctr"/>
            <a:r>
              <a:rPr lang="en-US" dirty="0" smtClean="0"/>
              <a:t>THE END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4165755" y="2314520"/>
            <a:ext cx="2976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350" dirty="0">
                <a:solidFill>
                  <a:srgbClr val="286D9F"/>
                </a:solidFill>
                <a:latin typeface="Arial" panose="020B0604020202020204" pitchFamily="34" charset="0"/>
              </a:rPr>
              <a:t>Olmo de Corral</a:t>
            </a:r>
            <a:br>
              <a:rPr lang="de-DE" sz="1350" dirty="0">
                <a:solidFill>
                  <a:srgbClr val="286D9F"/>
                </a:solidFill>
                <a:latin typeface="Arial" panose="020B0604020202020204" pitchFamily="34" charset="0"/>
              </a:rPr>
            </a:br>
            <a:r>
              <a:rPr lang="de-DE" sz="1200" dirty="0">
                <a:solidFill>
                  <a:schemeClr val="accent1"/>
                </a:solidFill>
                <a:latin typeface="Arial" panose="020B0604020202020204" pitchFamily="34" charset="0"/>
              </a:rPr>
              <a:t>Signum Framework Developer  </a:t>
            </a:r>
            <a:r>
              <a:rPr lang="de-DE" sz="1200" dirty="0">
                <a:solidFill>
                  <a:srgbClr val="2388DB"/>
                </a:solidFill>
                <a:latin typeface="Arial" panose="020B0604020202020204" pitchFamily="34" charset="0"/>
              </a:rPr>
              <a:t/>
            </a:r>
            <a:br>
              <a:rPr lang="de-DE" sz="1200" dirty="0">
                <a:solidFill>
                  <a:srgbClr val="2388DB"/>
                </a:solidFill>
                <a:latin typeface="Arial" panose="020B0604020202020204" pitchFamily="34" charset="0"/>
              </a:rPr>
            </a:br>
            <a:r>
              <a:rPr lang="de-DE" sz="105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#olmocc olmo@signumsoftware.com</a:t>
            </a:r>
            <a:endParaRPr lang="de-DE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4" descr="http://www.signumsoftware.com/Images/Framework/LogoFrame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76" y="3153705"/>
            <a:ext cx="1066622" cy="36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rafthand.de/uploads/pics/logo_Control_Expert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23" y="4822591"/>
            <a:ext cx="1299784" cy="2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75764" y="5073243"/>
            <a:ext cx="19736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350" u="sng" dirty="0">
                <a:solidFill>
                  <a:srgbClr val="185DA2"/>
                </a:solidFill>
                <a:latin typeface="Arial" panose="020B0604020202020204" pitchFamily="34" charset="0"/>
                <a:hlinkClick r:id="rId4"/>
              </a:rPr>
              <a:t>www.controlexpert.com</a:t>
            </a:r>
            <a:endParaRPr lang="de-DE" sz="135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5397" y="3452228"/>
            <a:ext cx="23391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350" u="sng" dirty="0">
                <a:solidFill>
                  <a:srgbClr val="185DA2"/>
                </a:solidFill>
                <a:latin typeface="Arial" panose="020B0604020202020204" pitchFamily="34" charset="0"/>
                <a:hlinkClick r:id="rId5"/>
              </a:rPr>
              <a:t>www.signumframework.com</a:t>
            </a:r>
            <a:endParaRPr lang="de-DE" sz="135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0039" y="4253212"/>
            <a:ext cx="218527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350" u="sng" dirty="0">
                <a:solidFill>
                  <a:srgbClr val="185DA2"/>
                </a:solidFill>
                <a:latin typeface="Arial" panose="020B0604020202020204" pitchFamily="34" charset="0"/>
                <a:hlinkClick r:id="rId6"/>
              </a:rPr>
              <a:t>www.signumsoftware.com</a:t>
            </a:r>
            <a:endParaRPr lang="de-DE" sz="135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58" y="3964213"/>
            <a:ext cx="774461" cy="3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a JS Framework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5" y="4994100"/>
            <a:ext cx="2518947" cy="749387"/>
          </a:xfrm>
          <a:prstGeom prst="rect">
            <a:avLst/>
          </a:prstGeom>
        </p:spPr>
      </p:pic>
      <p:pic>
        <p:nvPicPr>
          <p:cNvPr id="5" name="Picture 10" descr="http://danielabar.github.io/aurelia-presentation/images/aurelia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52" y="5761233"/>
            <a:ext cx="1832214" cy="54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blog.xebia.com/wp-content/uploads/2014/09/react-op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05" y="4187214"/>
            <a:ext cx="3030144" cy="8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ackbone.j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75" y="3357563"/>
            <a:ext cx="1747369" cy="3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742" y="3817019"/>
            <a:ext cx="1702435" cy="48938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20990" y="4393181"/>
            <a:ext cx="1785935" cy="591016"/>
            <a:chOff x="1098973" y="3913548"/>
            <a:chExt cx="1785935" cy="591016"/>
          </a:xfrm>
        </p:grpSpPr>
        <p:pic>
          <p:nvPicPr>
            <p:cNvPr id="3078" name="Picture 6" descr="http://emberjs.com/images/brand/ember_Ember-Ligh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734" y="3913548"/>
              <a:ext cx="1239174" cy="546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icons.iconarchive.com/icons/sicons/basic-round-social/512/ember-js-ic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973" y="3957803"/>
              <a:ext cx="546761" cy="546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940275" y="1528708"/>
            <a:ext cx="1899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odel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b="1" dirty="0" smtClean="0"/>
              <a:t>V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iew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b="1" dirty="0" smtClean="0"/>
              <a:t>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ontroller</a:t>
            </a:r>
            <a:endParaRPr lang="de-DE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5668" y="1488714"/>
            <a:ext cx="2428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ust 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b="1" dirty="0" smtClean="0"/>
              <a:t>R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ender </a:t>
            </a:r>
            <a:r>
              <a:rPr lang="en-US" sz="2800" b="1" dirty="0" smtClean="0"/>
              <a:t>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omponents™</a:t>
            </a:r>
            <a:endParaRPr lang="de-DE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9800000">
            <a:off x="2091450" y="2503118"/>
            <a:ext cx="1226618" cy="369332"/>
          </a:xfrm>
          <a:prstGeom prst="rect">
            <a:avLst/>
          </a:prstGeom>
          <a:solidFill>
            <a:srgbClr val="FF9966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Whatever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1951" y="3817019"/>
            <a:ext cx="2737507" cy="622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1951" y="4666561"/>
            <a:ext cx="2743746" cy="8707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01542" y="1697984"/>
            <a:ext cx="242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Reactive</a:t>
            </a:r>
            <a:endParaRPr lang="de-DE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727" y="412643"/>
            <a:ext cx="3300832" cy="714703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The Web</a:t>
            </a:r>
            <a:endParaRPr lang="de-DE" sz="5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525637" y="1499934"/>
            <a:ext cx="3999769" cy="4695913"/>
            <a:chOff x="3525637" y="1499934"/>
            <a:chExt cx="3999769" cy="46959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5637" y="4595940"/>
              <a:ext cx="3999769" cy="1599907"/>
            </a:xfrm>
            <a:prstGeom prst="rect">
              <a:avLst/>
            </a:prstGeom>
          </p:spPr>
        </p:pic>
        <p:pic>
          <p:nvPicPr>
            <p:cNvPr id="4098" name="Picture 2" descr="http://www.imabgroup.net/img/for-posts/three-pilla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880" y="1499934"/>
              <a:ext cx="3956526" cy="301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909" y="1412291"/>
            <a:ext cx="3836497" cy="47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0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0717"/>
            <a:ext cx="8596668" cy="1320800"/>
          </a:xfrm>
        </p:spPr>
        <p:txBody>
          <a:bodyPr/>
          <a:lstStyle/>
          <a:p>
            <a:r>
              <a:rPr lang="en-US" dirty="0" smtClean="0"/>
              <a:t>JSX Basics</a:t>
            </a:r>
            <a:endParaRPr lang="de-DE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075424"/>
            <a:ext cx="5268060" cy="11336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396224"/>
            <a:ext cx="7630590" cy="5906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49" y="3174023"/>
            <a:ext cx="10488489" cy="6192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49" y="3980401"/>
            <a:ext cx="9126224" cy="6573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149" y="4824885"/>
            <a:ext cx="966922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0717"/>
            <a:ext cx="8596668" cy="1320800"/>
          </a:xfrm>
        </p:spPr>
        <p:txBody>
          <a:bodyPr/>
          <a:lstStyle/>
          <a:p>
            <a:r>
              <a:rPr lang="en-US" dirty="0" smtClean="0"/>
              <a:t>JSX Advanced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933667"/>
            <a:ext cx="9269119" cy="6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720128"/>
            <a:ext cx="10183646" cy="914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704676"/>
            <a:ext cx="7316221" cy="971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3817694"/>
            <a:ext cx="9564435" cy="876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34" y="4838380"/>
            <a:ext cx="8907118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27988" cy="1320800"/>
          </a:xfrm>
        </p:spPr>
        <p:txBody>
          <a:bodyPr/>
          <a:lstStyle/>
          <a:p>
            <a:r>
              <a:rPr lang="en-US" dirty="0" smtClean="0"/>
              <a:t>Custom Components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04348" y="5599113"/>
            <a:ext cx="4185623" cy="576262"/>
          </a:xfrm>
        </p:spPr>
        <p:txBody>
          <a:bodyPr/>
          <a:lstStyle/>
          <a:p>
            <a:r>
              <a:rPr lang="en-US" b="1" dirty="0">
                <a:solidFill>
                  <a:srgbClr val="286D9F"/>
                </a:solidFill>
              </a:rPr>
              <a:t>Intrinsic HTML Elements</a:t>
            </a:r>
            <a:r>
              <a:rPr lang="de-DE" b="1" dirty="0">
                <a:solidFill>
                  <a:srgbClr val="286D9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04348" y="6175376"/>
            <a:ext cx="4185623" cy="458532"/>
          </a:xfrm>
        </p:spPr>
        <p:txBody>
          <a:bodyPr>
            <a:normAutofit/>
          </a:bodyPr>
          <a:lstStyle/>
          <a:p>
            <a:r>
              <a:rPr lang="de-DE" dirty="0" smtClean="0"/>
              <a:t>In </a:t>
            </a:r>
            <a:r>
              <a:rPr lang="de-DE" b="1" dirty="0" err="1" smtClean="0"/>
              <a:t>lowercase</a:t>
            </a:r>
            <a:endParaRPr lang="de-DE" b="1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316986" y="5599113"/>
            <a:ext cx="4185618" cy="576262"/>
          </a:xfrm>
        </p:spPr>
        <p:txBody>
          <a:bodyPr/>
          <a:lstStyle/>
          <a:p>
            <a:r>
              <a:rPr lang="en-US" b="1" dirty="0" smtClean="0">
                <a:solidFill>
                  <a:srgbClr val="286D9F"/>
                </a:solidFill>
              </a:rPr>
              <a:t>React Components</a:t>
            </a:r>
            <a:endParaRPr lang="de-DE" b="1" dirty="0">
              <a:solidFill>
                <a:srgbClr val="286D9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16987" y="6175376"/>
            <a:ext cx="4185617" cy="458532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Uppercase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03" y="1387195"/>
            <a:ext cx="7792537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811</Words>
  <Application>Microsoft Office PowerPoint</Application>
  <PresentationFormat>Widescreen</PresentationFormat>
  <Paragraphs>364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Arial</vt:lpstr>
      <vt:lpstr>Arial Black</vt:lpstr>
      <vt:lpstr>Courier New</vt:lpstr>
      <vt:lpstr>Helvetica Neue</vt:lpstr>
      <vt:lpstr>proxima-nova</vt:lpstr>
      <vt:lpstr>Segoe UI</vt:lpstr>
      <vt:lpstr>Source Sans Pro</vt:lpstr>
      <vt:lpstr>Trebuchet MS</vt:lpstr>
      <vt:lpstr>Wingdings</vt:lpstr>
      <vt:lpstr>Wingdings 3</vt:lpstr>
      <vt:lpstr>Facet</vt:lpstr>
      <vt:lpstr>PowerPoint Presentation</vt:lpstr>
      <vt:lpstr>A little bit of (my) History</vt:lpstr>
      <vt:lpstr>Searching for a JS Framework</vt:lpstr>
      <vt:lpstr>PowerPoint Presentation</vt:lpstr>
      <vt:lpstr>Searching for a JS Framework</vt:lpstr>
      <vt:lpstr>The Web</vt:lpstr>
      <vt:lpstr>JSX Basics</vt:lpstr>
      <vt:lpstr>JSX Advanced</vt:lpstr>
      <vt:lpstr>Custom Components</vt:lpstr>
      <vt:lpstr>Two-Way Databinding</vt:lpstr>
      <vt:lpstr>Unidirectional Data Flow</vt:lpstr>
      <vt:lpstr>DEMO 1:  Person Component</vt:lpstr>
      <vt:lpstr>Props vs State</vt:lpstr>
      <vt:lpstr>DEMO 2:  DateTimePicker</vt:lpstr>
      <vt:lpstr>Virtual DOM</vt:lpstr>
      <vt:lpstr>Diff Algorithm  Fast and Straightforward</vt:lpstr>
      <vt:lpstr>DEMO 3:  React Developer Tools</vt:lpstr>
      <vt:lpstr>Component API</vt:lpstr>
      <vt:lpstr>GRADUATED IN REACT!!!</vt:lpstr>
      <vt:lpstr>Just the V in MVC…</vt:lpstr>
      <vt:lpstr>React + Typescript</vt:lpstr>
      <vt:lpstr>Popular Javascript Frameworks</vt:lpstr>
      <vt:lpstr>Popular To-Javascript Languages</vt:lpstr>
      <vt:lpstr>React + Typescript + Angular </vt:lpstr>
      <vt:lpstr>React + Typescript</vt:lpstr>
      <vt:lpstr>TSX = TS + JSX</vt:lpstr>
      <vt:lpstr>React Ecosystem (Tested)</vt:lpstr>
      <vt:lpstr>PowerPoint Presentation</vt:lpstr>
      <vt:lpstr>PowerPoint Presentation</vt:lpstr>
      <vt:lpstr>PowerPoint Presentation</vt:lpstr>
      <vt:lpstr>PowerPoint Presentation</vt:lpstr>
      <vt:lpstr>React Ecosystem (Untested)</vt:lpstr>
      <vt:lpstr>Server-Side Rendering</vt:lpstr>
      <vt:lpstr>PowerPoint Presentation</vt:lpstr>
      <vt:lpstr>PowerPoint Presentation</vt:lpstr>
      <vt:lpstr>React Native</vt:lpstr>
      <vt:lpstr>Flux Implementations</vt:lpstr>
      <vt:lpstr>Signum.React</vt:lpstr>
      <vt:lpstr>PowerPoint Presentation</vt:lpstr>
      <vt:lpstr>PowerPoint Presentation</vt:lpstr>
      <vt:lpstr>DEMO 4:  Signum.React</vt:lpstr>
      <vt:lpstr>PowerPoint Presentation</vt:lpstr>
      <vt:lpstr>Conclusion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Olmo del Corral</dc:creator>
  <cp:lastModifiedBy>Olmo del Corral</cp:lastModifiedBy>
  <cp:revision>91</cp:revision>
  <dcterms:created xsi:type="dcterms:W3CDTF">2016-03-12T09:07:58Z</dcterms:created>
  <dcterms:modified xsi:type="dcterms:W3CDTF">2016-03-21T18:05:25Z</dcterms:modified>
</cp:coreProperties>
</file>