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279" r:id="rId3"/>
    <p:sldId id="257" r:id="rId4"/>
    <p:sldId id="288" r:id="rId5"/>
    <p:sldId id="294" r:id="rId6"/>
    <p:sldId id="325" r:id="rId7"/>
    <p:sldId id="278" r:id="rId8"/>
    <p:sldId id="286" r:id="rId9"/>
    <p:sldId id="271" r:id="rId10"/>
    <p:sldId id="283" r:id="rId11"/>
    <p:sldId id="355" r:id="rId12"/>
    <p:sldId id="284" r:id="rId13"/>
    <p:sldId id="303" r:id="rId14"/>
    <p:sldId id="287" r:id="rId15"/>
    <p:sldId id="289" r:id="rId16"/>
    <p:sldId id="291" r:id="rId17"/>
    <p:sldId id="290" r:id="rId18"/>
    <p:sldId id="292" r:id="rId19"/>
    <p:sldId id="293" r:id="rId20"/>
    <p:sldId id="331" r:id="rId21"/>
    <p:sldId id="305" r:id="rId22"/>
    <p:sldId id="311" r:id="rId23"/>
    <p:sldId id="309" r:id="rId24"/>
    <p:sldId id="310" r:id="rId25"/>
    <p:sldId id="306" r:id="rId26"/>
    <p:sldId id="307" r:id="rId27"/>
    <p:sldId id="274" r:id="rId28"/>
    <p:sldId id="321" r:id="rId29"/>
    <p:sldId id="322" r:id="rId30"/>
    <p:sldId id="315" r:id="rId31"/>
    <p:sldId id="308" r:id="rId32"/>
    <p:sldId id="316" r:id="rId33"/>
    <p:sldId id="317" r:id="rId34"/>
    <p:sldId id="344" r:id="rId35"/>
    <p:sldId id="330" r:id="rId36"/>
    <p:sldId id="328" r:id="rId37"/>
    <p:sldId id="337" r:id="rId38"/>
    <p:sldId id="347" r:id="rId39"/>
    <p:sldId id="349" r:id="rId40"/>
    <p:sldId id="346" r:id="rId41"/>
    <p:sldId id="350" r:id="rId42"/>
    <p:sldId id="326" r:id="rId43"/>
    <p:sldId id="336" r:id="rId44"/>
    <p:sldId id="339" r:id="rId45"/>
    <p:sldId id="340" r:id="rId46"/>
    <p:sldId id="343" r:id="rId47"/>
    <p:sldId id="342" r:id="rId48"/>
    <p:sldId id="351" r:id="rId49"/>
    <p:sldId id="329" r:id="rId50"/>
    <p:sldId id="361" r:id="rId51"/>
    <p:sldId id="358" r:id="rId52"/>
    <p:sldId id="334" r:id="rId53"/>
    <p:sldId id="368" r:id="rId54"/>
    <p:sldId id="366" r:id="rId55"/>
    <p:sldId id="369" r:id="rId56"/>
    <p:sldId id="370" r:id="rId57"/>
    <p:sldId id="362" r:id="rId58"/>
    <p:sldId id="352" r:id="rId59"/>
    <p:sldId id="381" r:id="rId60"/>
    <p:sldId id="377" r:id="rId61"/>
    <p:sldId id="378" r:id="rId62"/>
    <p:sldId id="332" r:id="rId63"/>
    <p:sldId id="353" r:id="rId64"/>
    <p:sldId id="354" r:id="rId65"/>
    <p:sldId id="357" r:id="rId66"/>
    <p:sldId id="263" r:id="rId67"/>
    <p:sldId id="312" r:id="rId68"/>
    <p:sldId id="373" r:id="rId69"/>
    <p:sldId id="376" r:id="rId70"/>
    <p:sldId id="341" r:id="rId71"/>
    <p:sldId id="374" r:id="rId72"/>
    <p:sldId id="375" r:id="rId7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81720" autoAdjust="0"/>
  </p:normalViewPr>
  <p:slideViewPr>
    <p:cSldViewPr>
      <p:cViewPr>
        <p:scale>
          <a:sx n="70" d="100"/>
          <a:sy n="70" d="100"/>
        </p:scale>
        <p:origin x="-1386" y="9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3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68"/>
    </p:cViewPr>
  </p:sorterViewPr>
  <p:notesViewPr>
    <p:cSldViewPr>
      <p:cViewPr varScale="1">
        <p:scale>
          <a:sx n="98" d="100"/>
          <a:sy n="98" d="100"/>
        </p:scale>
        <p:origin x="-2616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9EE669-A772-48A3-A67C-081C3B2757EA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3EF5B49E-C4B0-4067-96F9-86B081AE30EF}">
      <dgm:prSet phldrT="[Text]"/>
      <dgm:spPr/>
      <dgm:t>
        <a:bodyPr/>
        <a:lstStyle/>
        <a:p>
          <a:r>
            <a:rPr lang="de-DE" smtClean="0"/>
            <a:t>MEF</a:t>
          </a:r>
          <a:endParaRPr lang="de-DE"/>
        </a:p>
      </dgm:t>
    </dgm:pt>
    <dgm:pt modelId="{D8C5D48C-E2F7-4F90-B03A-61004454EF93}" type="parTrans" cxnId="{0C1AA8A3-0D28-440B-8B6C-6831EA833C41}">
      <dgm:prSet/>
      <dgm:spPr/>
      <dgm:t>
        <a:bodyPr/>
        <a:lstStyle/>
        <a:p>
          <a:endParaRPr lang="de-DE"/>
        </a:p>
      </dgm:t>
    </dgm:pt>
    <dgm:pt modelId="{8D9C1F46-A3EA-4FA2-85AA-7E3210F96F5E}" type="sibTrans" cxnId="{0C1AA8A3-0D28-440B-8B6C-6831EA833C41}">
      <dgm:prSet/>
      <dgm:spPr/>
      <dgm:t>
        <a:bodyPr/>
        <a:lstStyle/>
        <a:p>
          <a:endParaRPr lang="de-DE"/>
        </a:p>
      </dgm:t>
    </dgm:pt>
    <dgm:pt modelId="{8A86416B-7169-4987-AAE0-8F4F1B4B8C1C}">
      <dgm:prSet phldrT="[Text]"/>
      <dgm:spPr/>
      <dgm:t>
        <a:bodyPr/>
        <a:lstStyle/>
        <a:p>
          <a:r>
            <a:rPr lang="de-DE" smtClean="0"/>
            <a:t>IoC-</a:t>
          </a:r>
          <a:br>
            <a:rPr lang="de-DE" smtClean="0"/>
          </a:br>
          <a:r>
            <a:rPr lang="de-DE" smtClean="0"/>
            <a:t>Container</a:t>
          </a:r>
          <a:endParaRPr lang="de-DE"/>
        </a:p>
      </dgm:t>
    </dgm:pt>
    <dgm:pt modelId="{787B0D31-7733-46D0-9136-641E8992E1D7}" type="parTrans" cxnId="{9B07AF52-1DAF-4EE9-B605-71A45D987834}">
      <dgm:prSet/>
      <dgm:spPr/>
      <dgm:t>
        <a:bodyPr/>
        <a:lstStyle/>
        <a:p>
          <a:endParaRPr lang="de-DE"/>
        </a:p>
      </dgm:t>
    </dgm:pt>
    <dgm:pt modelId="{D93D4B41-FA4C-472E-A22B-BF3F23222654}" type="sibTrans" cxnId="{9B07AF52-1DAF-4EE9-B605-71A45D987834}">
      <dgm:prSet/>
      <dgm:spPr/>
      <dgm:t>
        <a:bodyPr/>
        <a:lstStyle/>
        <a:p>
          <a:endParaRPr lang="de-DE"/>
        </a:p>
      </dgm:t>
    </dgm:pt>
    <dgm:pt modelId="{92DA7EBA-3688-4DFE-A01D-A1411A5EB3EE}" type="pres">
      <dgm:prSet presAssocID="{EC9EE669-A772-48A3-A67C-081C3B2757EA}" presName="compositeShape" presStyleCnt="0">
        <dgm:presLayoutVars>
          <dgm:chMax val="7"/>
          <dgm:dir/>
          <dgm:resizeHandles val="exact"/>
        </dgm:presLayoutVars>
      </dgm:prSet>
      <dgm:spPr/>
    </dgm:pt>
    <dgm:pt modelId="{C67FEE6D-3A9D-48AD-B27E-F4CD5A2AA9F3}" type="pres">
      <dgm:prSet presAssocID="{3EF5B49E-C4B0-4067-96F9-86B081AE30EF}" presName="circ1" presStyleLbl="vennNode1" presStyleIdx="0" presStyleCnt="2" custLinFactNeighborY="-5803"/>
      <dgm:spPr/>
      <dgm:t>
        <a:bodyPr/>
        <a:lstStyle/>
        <a:p>
          <a:endParaRPr lang="de-DE"/>
        </a:p>
      </dgm:t>
    </dgm:pt>
    <dgm:pt modelId="{A16BA0B9-4017-4FCB-BD7D-3E0FA4BE6A0A}" type="pres">
      <dgm:prSet presAssocID="{3EF5B49E-C4B0-4067-96F9-86B081AE30E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072F26-38A8-4891-9BD6-B7D7D0D2A729}" type="pres">
      <dgm:prSet presAssocID="{8A86416B-7169-4987-AAE0-8F4F1B4B8C1C}" presName="circ2" presStyleLbl="vennNode1" presStyleIdx="1" presStyleCnt="2" custLinFactNeighborY="-5803"/>
      <dgm:spPr/>
      <dgm:t>
        <a:bodyPr/>
        <a:lstStyle/>
        <a:p>
          <a:endParaRPr lang="de-DE"/>
        </a:p>
      </dgm:t>
    </dgm:pt>
    <dgm:pt modelId="{A8E8BCE6-A825-4BEE-A98F-9A64C503210E}" type="pres">
      <dgm:prSet presAssocID="{8A86416B-7169-4987-AAE0-8F4F1B4B8C1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7107ACF-A182-4D22-9E83-08B7AA72167C}" type="presOf" srcId="{EC9EE669-A772-48A3-A67C-081C3B2757EA}" destId="{92DA7EBA-3688-4DFE-A01D-A1411A5EB3EE}" srcOrd="0" destOrd="0" presId="urn:microsoft.com/office/officeart/2005/8/layout/venn1"/>
    <dgm:cxn modelId="{9B07AF52-1DAF-4EE9-B605-71A45D987834}" srcId="{EC9EE669-A772-48A3-A67C-081C3B2757EA}" destId="{8A86416B-7169-4987-AAE0-8F4F1B4B8C1C}" srcOrd="1" destOrd="0" parTransId="{787B0D31-7733-46D0-9136-641E8992E1D7}" sibTransId="{D93D4B41-FA4C-472E-A22B-BF3F23222654}"/>
    <dgm:cxn modelId="{0C1AA8A3-0D28-440B-8B6C-6831EA833C41}" srcId="{EC9EE669-A772-48A3-A67C-081C3B2757EA}" destId="{3EF5B49E-C4B0-4067-96F9-86B081AE30EF}" srcOrd="0" destOrd="0" parTransId="{D8C5D48C-E2F7-4F90-B03A-61004454EF93}" sibTransId="{8D9C1F46-A3EA-4FA2-85AA-7E3210F96F5E}"/>
    <dgm:cxn modelId="{F030AB53-4219-4775-A317-AC2A8AED1CF2}" type="presOf" srcId="{3EF5B49E-C4B0-4067-96F9-86B081AE30EF}" destId="{C67FEE6D-3A9D-48AD-B27E-F4CD5A2AA9F3}" srcOrd="0" destOrd="0" presId="urn:microsoft.com/office/officeart/2005/8/layout/venn1"/>
    <dgm:cxn modelId="{55722284-7489-4C16-BE40-71353170DD14}" type="presOf" srcId="{8A86416B-7169-4987-AAE0-8F4F1B4B8C1C}" destId="{A8E8BCE6-A825-4BEE-A98F-9A64C503210E}" srcOrd="1" destOrd="0" presId="urn:microsoft.com/office/officeart/2005/8/layout/venn1"/>
    <dgm:cxn modelId="{562E0854-2989-47D8-ACFA-469D6DC23191}" type="presOf" srcId="{8A86416B-7169-4987-AAE0-8F4F1B4B8C1C}" destId="{55072F26-38A8-4891-9BD6-B7D7D0D2A729}" srcOrd="0" destOrd="0" presId="urn:microsoft.com/office/officeart/2005/8/layout/venn1"/>
    <dgm:cxn modelId="{EED33EFB-F234-46FC-AEFD-9B439657F235}" type="presOf" srcId="{3EF5B49E-C4B0-4067-96F9-86B081AE30EF}" destId="{A16BA0B9-4017-4FCB-BD7D-3E0FA4BE6A0A}" srcOrd="1" destOrd="0" presId="urn:microsoft.com/office/officeart/2005/8/layout/venn1"/>
    <dgm:cxn modelId="{0682B73E-CEB6-4FE9-951F-91212473D572}" type="presParOf" srcId="{92DA7EBA-3688-4DFE-A01D-A1411A5EB3EE}" destId="{C67FEE6D-3A9D-48AD-B27E-F4CD5A2AA9F3}" srcOrd="0" destOrd="0" presId="urn:microsoft.com/office/officeart/2005/8/layout/venn1"/>
    <dgm:cxn modelId="{763AFEA2-4348-473E-8E46-7D3B1E01C815}" type="presParOf" srcId="{92DA7EBA-3688-4DFE-A01D-A1411A5EB3EE}" destId="{A16BA0B9-4017-4FCB-BD7D-3E0FA4BE6A0A}" srcOrd="1" destOrd="0" presId="urn:microsoft.com/office/officeart/2005/8/layout/venn1"/>
    <dgm:cxn modelId="{D75EDC2C-9A2F-405C-8D92-73F10D962CBE}" type="presParOf" srcId="{92DA7EBA-3688-4DFE-A01D-A1411A5EB3EE}" destId="{55072F26-38A8-4891-9BD6-B7D7D0D2A729}" srcOrd="2" destOrd="0" presId="urn:microsoft.com/office/officeart/2005/8/layout/venn1"/>
    <dgm:cxn modelId="{A87612F7-516D-4038-9C5B-73702895FE31}" type="presParOf" srcId="{92DA7EBA-3688-4DFE-A01D-A1411A5EB3EE}" destId="{A8E8BCE6-A825-4BEE-A98F-9A64C503210E}" srcOrd="3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9EE669-A772-48A3-A67C-081C3B2757EA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3EF5B49E-C4B0-4067-96F9-86B081AE30EF}">
      <dgm:prSet phldrT="[Text]"/>
      <dgm:spPr/>
      <dgm:t>
        <a:bodyPr/>
        <a:lstStyle/>
        <a:p>
          <a:r>
            <a:rPr lang="de-DE" smtClean="0"/>
            <a:t>MEF</a:t>
          </a:r>
          <a:endParaRPr lang="de-DE"/>
        </a:p>
      </dgm:t>
    </dgm:pt>
    <dgm:pt modelId="{D8C5D48C-E2F7-4F90-B03A-61004454EF93}" type="parTrans" cxnId="{0C1AA8A3-0D28-440B-8B6C-6831EA833C41}">
      <dgm:prSet/>
      <dgm:spPr/>
      <dgm:t>
        <a:bodyPr/>
        <a:lstStyle/>
        <a:p>
          <a:endParaRPr lang="de-DE"/>
        </a:p>
      </dgm:t>
    </dgm:pt>
    <dgm:pt modelId="{8D9C1F46-A3EA-4FA2-85AA-7E3210F96F5E}" type="sibTrans" cxnId="{0C1AA8A3-0D28-440B-8B6C-6831EA833C41}">
      <dgm:prSet/>
      <dgm:spPr/>
      <dgm:t>
        <a:bodyPr/>
        <a:lstStyle/>
        <a:p>
          <a:endParaRPr lang="de-DE"/>
        </a:p>
      </dgm:t>
    </dgm:pt>
    <dgm:pt modelId="{8A86416B-7169-4987-AAE0-8F4F1B4B8C1C}">
      <dgm:prSet phldrT="[Text]"/>
      <dgm:spPr/>
      <dgm:t>
        <a:bodyPr/>
        <a:lstStyle/>
        <a:p>
          <a:r>
            <a:rPr lang="de-DE" smtClean="0"/>
            <a:t>IoC-</a:t>
          </a:r>
          <a:br>
            <a:rPr lang="de-DE" smtClean="0"/>
          </a:br>
          <a:r>
            <a:rPr lang="de-DE" smtClean="0"/>
            <a:t>Container</a:t>
          </a:r>
          <a:endParaRPr lang="de-DE"/>
        </a:p>
      </dgm:t>
    </dgm:pt>
    <dgm:pt modelId="{787B0D31-7733-46D0-9136-641E8992E1D7}" type="parTrans" cxnId="{9B07AF52-1DAF-4EE9-B605-71A45D987834}">
      <dgm:prSet/>
      <dgm:spPr/>
      <dgm:t>
        <a:bodyPr/>
        <a:lstStyle/>
        <a:p>
          <a:endParaRPr lang="de-DE"/>
        </a:p>
      </dgm:t>
    </dgm:pt>
    <dgm:pt modelId="{D93D4B41-FA4C-472E-A22B-BF3F23222654}" type="sibTrans" cxnId="{9B07AF52-1DAF-4EE9-B605-71A45D987834}">
      <dgm:prSet/>
      <dgm:spPr/>
      <dgm:t>
        <a:bodyPr/>
        <a:lstStyle/>
        <a:p>
          <a:endParaRPr lang="de-DE"/>
        </a:p>
      </dgm:t>
    </dgm:pt>
    <dgm:pt modelId="{92DA7EBA-3688-4DFE-A01D-A1411A5EB3EE}" type="pres">
      <dgm:prSet presAssocID="{EC9EE669-A772-48A3-A67C-081C3B2757EA}" presName="compositeShape" presStyleCnt="0">
        <dgm:presLayoutVars>
          <dgm:chMax val="7"/>
          <dgm:dir/>
          <dgm:resizeHandles val="exact"/>
        </dgm:presLayoutVars>
      </dgm:prSet>
      <dgm:spPr/>
    </dgm:pt>
    <dgm:pt modelId="{C67FEE6D-3A9D-48AD-B27E-F4CD5A2AA9F3}" type="pres">
      <dgm:prSet presAssocID="{3EF5B49E-C4B0-4067-96F9-86B081AE30EF}" presName="circ1" presStyleLbl="vennNode1" presStyleIdx="0" presStyleCnt="2" custLinFactNeighborY="-5803"/>
      <dgm:spPr/>
      <dgm:t>
        <a:bodyPr/>
        <a:lstStyle/>
        <a:p>
          <a:endParaRPr lang="de-DE"/>
        </a:p>
      </dgm:t>
    </dgm:pt>
    <dgm:pt modelId="{A16BA0B9-4017-4FCB-BD7D-3E0FA4BE6A0A}" type="pres">
      <dgm:prSet presAssocID="{3EF5B49E-C4B0-4067-96F9-86B081AE30E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072F26-38A8-4891-9BD6-B7D7D0D2A729}" type="pres">
      <dgm:prSet presAssocID="{8A86416B-7169-4987-AAE0-8F4F1B4B8C1C}" presName="circ2" presStyleLbl="vennNode1" presStyleIdx="1" presStyleCnt="2" custLinFactNeighborY="-5803"/>
      <dgm:spPr/>
      <dgm:t>
        <a:bodyPr/>
        <a:lstStyle/>
        <a:p>
          <a:endParaRPr lang="de-DE"/>
        </a:p>
      </dgm:t>
    </dgm:pt>
    <dgm:pt modelId="{A8E8BCE6-A825-4BEE-A98F-9A64C503210E}" type="pres">
      <dgm:prSet presAssocID="{8A86416B-7169-4987-AAE0-8F4F1B4B8C1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95FEABE-CE91-400A-BEC0-DA798D64FCAC}" type="presOf" srcId="{EC9EE669-A772-48A3-A67C-081C3B2757EA}" destId="{92DA7EBA-3688-4DFE-A01D-A1411A5EB3EE}" srcOrd="0" destOrd="0" presId="urn:microsoft.com/office/officeart/2005/8/layout/venn1"/>
    <dgm:cxn modelId="{9B07AF52-1DAF-4EE9-B605-71A45D987834}" srcId="{EC9EE669-A772-48A3-A67C-081C3B2757EA}" destId="{8A86416B-7169-4987-AAE0-8F4F1B4B8C1C}" srcOrd="1" destOrd="0" parTransId="{787B0D31-7733-46D0-9136-641E8992E1D7}" sibTransId="{D93D4B41-FA4C-472E-A22B-BF3F23222654}"/>
    <dgm:cxn modelId="{8DC7394C-09BA-4863-A32F-32DF5550BD18}" type="presOf" srcId="{8A86416B-7169-4987-AAE0-8F4F1B4B8C1C}" destId="{55072F26-38A8-4891-9BD6-B7D7D0D2A729}" srcOrd="0" destOrd="0" presId="urn:microsoft.com/office/officeart/2005/8/layout/venn1"/>
    <dgm:cxn modelId="{0C1AA8A3-0D28-440B-8B6C-6831EA833C41}" srcId="{EC9EE669-A772-48A3-A67C-081C3B2757EA}" destId="{3EF5B49E-C4B0-4067-96F9-86B081AE30EF}" srcOrd="0" destOrd="0" parTransId="{D8C5D48C-E2F7-4F90-B03A-61004454EF93}" sibTransId="{8D9C1F46-A3EA-4FA2-85AA-7E3210F96F5E}"/>
    <dgm:cxn modelId="{E7FACDF4-614B-4A70-8FFC-52D2D10BB50A}" type="presOf" srcId="{3EF5B49E-C4B0-4067-96F9-86B081AE30EF}" destId="{C67FEE6D-3A9D-48AD-B27E-F4CD5A2AA9F3}" srcOrd="0" destOrd="0" presId="urn:microsoft.com/office/officeart/2005/8/layout/venn1"/>
    <dgm:cxn modelId="{58082156-DD8F-4D8C-AD4D-42ECABA96F37}" type="presOf" srcId="{3EF5B49E-C4B0-4067-96F9-86B081AE30EF}" destId="{A16BA0B9-4017-4FCB-BD7D-3E0FA4BE6A0A}" srcOrd="1" destOrd="0" presId="urn:microsoft.com/office/officeart/2005/8/layout/venn1"/>
    <dgm:cxn modelId="{44A59306-B767-465F-ACBF-953CDC97A551}" type="presOf" srcId="{8A86416B-7169-4987-AAE0-8F4F1B4B8C1C}" destId="{A8E8BCE6-A825-4BEE-A98F-9A64C503210E}" srcOrd="1" destOrd="0" presId="urn:microsoft.com/office/officeart/2005/8/layout/venn1"/>
    <dgm:cxn modelId="{82C07210-5887-4E69-B942-C9E6C40C2736}" type="presParOf" srcId="{92DA7EBA-3688-4DFE-A01D-A1411A5EB3EE}" destId="{C67FEE6D-3A9D-48AD-B27E-F4CD5A2AA9F3}" srcOrd="0" destOrd="0" presId="urn:microsoft.com/office/officeart/2005/8/layout/venn1"/>
    <dgm:cxn modelId="{577B22B6-2090-4DC8-B8B1-48A66D3EF59E}" type="presParOf" srcId="{92DA7EBA-3688-4DFE-A01D-A1411A5EB3EE}" destId="{A16BA0B9-4017-4FCB-BD7D-3E0FA4BE6A0A}" srcOrd="1" destOrd="0" presId="urn:microsoft.com/office/officeart/2005/8/layout/venn1"/>
    <dgm:cxn modelId="{DC341A1B-C21D-4BE9-A740-F17B7A2DBD33}" type="presParOf" srcId="{92DA7EBA-3688-4DFE-A01D-A1411A5EB3EE}" destId="{55072F26-38A8-4891-9BD6-B7D7D0D2A729}" srcOrd="2" destOrd="0" presId="urn:microsoft.com/office/officeart/2005/8/layout/venn1"/>
    <dgm:cxn modelId="{974300B6-B488-4185-99C3-30B38B90A53A}" type="presParOf" srcId="{92DA7EBA-3688-4DFE-A01D-A1411A5EB3EE}" destId="{A8E8BCE6-A825-4BEE-A98F-9A64C503210E}" srcOrd="3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9EE669-A772-48A3-A67C-081C3B2757EA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3EF5B49E-C4B0-4067-96F9-86B081AE30EF}">
      <dgm:prSet phldrT="[Text]"/>
      <dgm:spPr/>
      <dgm:t>
        <a:bodyPr/>
        <a:lstStyle/>
        <a:p>
          <a:r>
            <a:rPr lang="de-DE" smtClean="0"/>
            <a:t>MEF</a:t>
          </a:r>
          <a:endParaRPr lang="de-DE"/>
        </a:p>
      </dgm:t>
    </dgm:pt>
    <dgm:pt modelId="{D8C5D48C-E2F7-4F90-B03A-61004454EF93}" type="parTrans" cxnId="{0C1AA8A3-0D28-440B-8B6C-6831EA833C41}">
      <dgm:prSet/>
      <dgm:spPr/>
      <dgm:t>
        <a:bodyPr/>
        <a:lstStyle/>
        <a:p>
          <a:endParaRPr lang="de-DE"/>
        </a:p>
      </dgm:t>
    </dgm:pt>
    <dgm:pt modelId="{8D9C1F46-A3EA-4FA2-85AA-7E3210F96F5E}" type="sibTrans" cxnId="{0C1AA8A3-0D28-440B-8B6C-6831EA833C41}">
      <dgm:prSet/>
      <dgm:spPr/>
      <dgm:t>
        <a:bodyPr/>
        <a:lstStyle/>
        <a:p>
          <a:endParaRPr lang="de-DE"/>
        </a:p>
      </dgm:t>
    </dgm:pt>
    <dgm:pt modelId="{8A86416B-7169-4987-AAE0-8F4F1B4B8C1C}">
      <dgm:prSet phldrT="[Text]"/>
      <dgm:spPr/>
      <dgm:t>
        <a:bodyPr/>
        <a:lstStyle/>
        <a:p>
          <a:r>
            <a:rPr lang="de-DE" smtClean="0"/>
            <a:t>IoC-</a:t>
          </a:r>
          <a:br>
            <a:rPr lang="de-DE" smtClean="0"/>
          </a:br>
          <a:r>
            <a:rPr lang="de-DE" smtClean="0"/>
            <a:t>Container</a:t>
          </a:r>
          <a:endParaRPr lang="de-DE"/>
        </a:p>
      </dgm:t>
    </dgm:pt>
    <dgm:pt modelId="{787B0D31-7733-46D0-9136-641E8992E1D7}" type="parTrans" cxnId="{9B07AF52-1DAF-4EE9-B605-71A45D987834}">
      <dgm:prSet/>
      <dgm:spPr/>
      <dgm:t>
        <a:bodyPr/>
        <a:lstStyle/>
        <a:p>
          <a:endParaRPr lang="de-DE"/>
        </a:p>
      </dgm:t>
    </dgm:pt>
    <dgm:pt modelId="{D93D4B41-FA4C-472E-A22B-BF3F23222654}" type="sibTrans" cxnId="{9B07AF52-1DAF-4EE9-B605-71A45D987834}">
      <dgm:prSet/>
      <dgm:spPr/>
      <dgm:t>
        <a:bodyPr/>
        <a:lstStyle/>
        <a:p>
          <a:endParaRPr lang="de-DE"/>
        </a:p>
      </dgm:t>
    </dgm:pt>
    <dgm:pt modelId="{92DA7EBA-3688-4DFE-A01D-A1411A5EB3EE}" type="pres">
      <dgm:prSet presAssocID="{EC9EE669-A772-48A3-A67C-081C3B2757EA}" presName="compositeShape" presStyleCnt="0">
        <dgm:presLayoutVars>
          <dgm:chMax val="7"/>
          <dgm:dir/>
          <dgm:resizeHandles val="exact"/>
        </dgm:presLayoutVars>
      </dgm:prSet>
      <dgm:spPr/>
    </dgm:pt>
    <dgm:pt modelId="{C67FEE6D-3A9D-48AD-B27E-F4CD5A2AA9F3}" type="pres">
      <dgm:prSet presAssocID="{3EF5B49E-C4B0-4067-96F9-86B081AE30EF}" presName="circ1" presStyleLbl="vennNode1" presStyleIdx="0" presStyleCnt="2" custLinFactNeighborY="-5803"/>
      <dgm:spPr/>
      <dgm:t>
        <a:bodyPr/>
        <a:lstStyle/>
        <a:p>
          <a:endParaRPr lang="de-DE"/>
        </a:p>
      </dgm:t>
    </dgm:pt>
    <dgm:pt modelId="{A16BA0B9-4017-4FCB-BD7D-3E0FA4BE6A0A}" type="pres">
      <dgm:prSet presAssocID="{3EF5B49E-C4B0-4067-96F9-86B081AE30E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072F26-38A8-4891-9BD6-B7D7D0D2A729}" type="pres">
      <dgm:prSet presAssocID="{8A86416B-7169-4987-AAE0-8F4F1B4B8C1C}" presName="circ2" presStyleLbl="vennNode1" presStyleIdx="1" presStyleCnt="2" custLinFactNeighborY="-5803"/>
      <dgm:spPr/>
      <dgm:t>
        <a:bodyPr/>
        <a:lstStyle/>
        <a:p>
          <a:endParaRPr lang="de-DE"/>
        </a:p>
      </dgm:t>
    </dgm:pt>
    <dgm:pt modelId="{A8E8BCE6-A825-4BEE-A98F-9A64C503210E}" type="pres">
      <dgm:prSet presAssocID="{8A86416B-7169-4987-AAE0-8F4F1B4B8C1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9888AC1-55E3-4457-8096-8234FDE09B2A}" type="presOf" srcId="{EC9EE669-A772-48A3-A67C-081C3B2757EA}" destId="{92DA7EBA-3688-4DFE-A01D-A1411A5EB3EE}" srcOrd="0" destOrd="0" presId="urn:microsoft.com/office/officeart/2005/8/layout/venn1"/>
    <dgm:cxn modelId="{CFA6E47C-9B6F-43B4-929F-06C1B2E1F6D4}" type="presOf" srcId="{3EF5B49E-C4B0-4067-96F9-86B081AE30EF}" destId="{C67FEE6D-3A9D-48AD-B27E-F4CD5A2AA9F3}" srcOrd="0" destOrd="0" presId="urn:microsoft.com/office/officeart/2005/8/layout/venn1"/>
    <dgm:cxn modelId="{9B07AF52-1DAF-4EE9-B605-71A45D987834}" srcId="{EC9EE669-A772-48A3-A67C-081C3B2757EA}" destId="{8A86416B-7169-4987-AAE0-8F4F1B4B8C1C}" srcOrd="1" destOrd="0" parTransId="{787B0D31-7733-46D0-9136-641E8992E1D7}" sibTransId="{D93D4B41-FA4C-472E-A22B-BF3F23222654}"/>
    <dgm:cxn modelId="{78A5B68B-C257-4478-8A19-587837F094F9}" type="presOf" srcId="{8A86416B-7169-4987-AAE0-8F4F1B4B8C1C}" destId="{A8E8BCE6-A825-4BEE-A98F-9A64C503210E}" srcOrd="1" destOrd="0" presId="urn:microsoft.com/office/officeart/2005/8/layout/venn1"/>
    <dgm:cxn modelId="{0C1AA8A3-0D28-440B-8B6C-6831EA833C41}" srcId="{EC9EE669-A772-48A3-A67C-081C3B2757EA}" destId="{3EF5B49E-C4B0-4067-96F9-86B081AE30EF}" srcOrd="0" destOrd="0" parTransId="{D8C5D48C-E2F7-4F90-B03A-61004454EF93}" sibTransId="{8D9C1F46-A3EA-4FA2-85AA-7E3210F96F5E}"/>
    <dgm:cxn modelId="{CEC33C9C-A923-4F7C-A762-FCCEB035BCBF}" type="presOf" srcId="{8A86416B-7169-4987-AAE0-8F4F1B4B8C1C}" destId="{55072F26-38A8-4891-9BD6-B7D7D0D2A729}" srcOrd="0" destOrd="0" presId="urn:microsoft.com/office/officeart/2005/8/layout/venn1"/>
    <dgm:cxn modelId="{92211836-6FCD-4AF3-875C-4561544D20DC}" type="presOf" srcId="{3EF5B49E-C4B0-4067-96F9-86B081AE30EF}" destId="{A16BA0B9-4017-4FCB-BD7D-3E0FA4BE6A0A}" srcOrd="1" destOrd="0" presId="urn:microsoft.com/office/officeart/2005/8/layout/venn1"/>
    <dgm:cxn modelId="{EABD723E-2D42-4C7B-BD81-8ABA62EC7808}" type="presParOf" srcId="{92DA7EBA-3688-4DFE-A01D-A1411A5EB3EE}" destId="{C67FEE6D-3A9D-48AD-B27E-F4CD5A2AA9F3}" srcOrd="0" destOrd="0" presId="urn:microsoft.com/office/officeart/2005/8/layout/venn1"/>
    <dgm:cxn modelId="{7254B231-ECE5-40EC-B5E2-84F6D2E3AAE1}" type="presParOf" srcId="{92DA7EBA-3688-4DFE-A01D-A1411A5EB3EE}" destId="{A16BA0B9-4017-4FCB-BD7D-3E0FA4BE6A0A}" srcOrd="1" destOrd="0" presId="urn:microsoft.com/office/officeart/2005/8/layout/venn1"/>
    <dgm:cxn modelId="{D9811DAE-5C2C-4CF9-937D-F6787CA2F119}" type="presParOf" srcId="{92DA7EBA-3688-4DFE-A01D-A1411A5EB3EE}" destId="{55072F26-38A8-4891-9BD6-B7D7D0D2A729}" srcOrd="2" destOrd="0" presId="urn:microsoft.com/office/officeart/2005/8/layout/venn1"/>
    <dgm:cxn modelId="{88A1C335-5EC9-47A6-867C-13299843ECBB}" type="presParOf" srcId="{92DA7EBA-3688-4DFE-A01D-A1411A5EB3EE}" destId="{A8E8BCE6-A825-4BEE-A98F-9A64C503210E}" srcOrd="3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7FEE6D-3A9D-48AD-B27E-F4CD5A2AA9F3}">
      <dsp:nvSpPr>
        <dsp:cNvPr id="0" name=""/>
        <dsp:cNvSpPr/>
      </dsp:nvSpPr>
      <dsp:spPr>
        <a:xfrm>
          <a:off x="116097" y="0"/>
          <a:ext cx="2863742" cy="286374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smtClean="0"/>
            <a:t>MEF</a:t>
          </a:r>
          <a:endParaRPr lang="de-DE" sz="3200" kern="1200"/>
        </a:p>
      </dsp:txBody>
      <dsp:txXfrm>
        <a:off x="515989" y="337696"/>
        <a:ext cx="1651166" cy="2188348"/>
      </dsp:txXfrm>
    </dsp:sp>
    <dsp:sp modelId="{55072F26-38A8-4891-9BD6-B7D7D0D2A729}">
      <dsp:nvSpPr>
        <dsp:cNvPr id="0" name=""/>
        <dsp:cNvSpPr/>
      </dsp:nvSpPr>
      <dsp:spPr>
        <a:xfrm>
          <a:off x="2180056" y="0"/>
          <a:ext cx="2863742" cy="286374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smtClean="0"/>
            <a:t>IoC-</a:t>
          </a:r>
          <a:br>
            <a:rPr lang="de-DE" sz="3200" kern="1200" smtClean="0"/>
          </a:br>
          <a:r>
            <a:rPr lang="de-DE" sz="3200" kern="1200" smtClean="0"/>
            <a:t>Container</a:t>
          </a:r>
          <a:endParaRPr lang="de-DE" sz="3200" kern="1200"/>
        </a:p>
      </dsp:txBody>
      <dsp:txXfrm>
        <a:off x="2992739" y="337696"/>
        <a:ext cx="1651166" cy="21883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7FEE6D-3A9D-48AD-B27E-F4CD5A2AA9F3}">
      <dsp:nvSpPr>
        <dsp:cNvPr id="0" name=""/>
        <dsp:cNvSpPr/>
      </dsp:nvSpPr>
      <dsp:spPr>
        <a:xfrm>
          <a:off x="116097" y="0"/>
          <a:ext cx="2863742" cy="286374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smtClean="0"/>
            <a:t>MEF</a:t>
          </a:r>
          <a:endParaRPr lang="de-DE" sz="3200" kern="1200"/>
        </a:p>
      </dsp:txBody>
      <dsp:txXfrm>
        <a:off x="515989" y="337696"/>
        <a:ext cx="1651166" cy="2188348"/>
      </dsp:txXfrm>
    </dsp:sp>
    <dsp:sp modelId="{55072F26-38A8-4891-9BD6-B7D7D0D2A729}">
      <dsp:nvSpPr>
        <dsp:cNvPr id="0" name=""/>
        <dsp:cNvSpPr/>
      </dsp:nvSpPr>
      <dsp:spPr>
        <a:xfrm>
          <a:off x="2180056" y="0"/>
          <a:ext cx="2863742" cy="286374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smtClean="0"/>
            <a:t>IoC-</a:t>
          </a:r>
          <a:br>
            <a:rPr lang="de-DE" sz="3200" kern="1200" smtClean="0"/>
          </a:br>
          <a:r>
            <a:rPr lang="de-DE" sz="3200" kern="1200" smtClean="0"/>
            <a:t>Container</a:t>
          </a:r>
          <a:endParaRPr lang="de-DE" sz="3200" kern="1200"/>
        </a:p>
      </dsp:txBody>
      <dsp:txXfrm>
        <a:off x="2992739" y="337696"/>
        <a:ext cx="1651166" cy="218834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7FEE6D-3A9D-48AD-B27E-F4CD5A2AA9F3}">
      <dsp:nvSpPr>
        <dsp:cNvPr id="0" name=""/>
        <dsp:cNvSpPr/>
      </dsp:nvSpPr>
      <dsp:spPr>
        <a:xfrm>
          <a:off x="116097" y="0"/>
          <a:ext cx="2863742" cy="286374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smtClean="0"/>
            <a:t>MEF</a:t>
          </a:r>
          <a:endParaRPr lang="de-DE" sz="3200" kern="1200"/>
        </a:p>
      </dsp:txBody>
      <dsp:txXfrm>
        <a:off x="515989" y="337696"/>
        <a:ext cx="1651166" cy="2188348"/>
      </dsp:txXfrm>
    </dsp:sp>
    <dsp:sp modelId="{55072F26-38A8-4891-9BD6-B7D7D0D2A729}">
      <dsp:nvSpPr>
        <dsp:cNvPr id="0" name=""/>
        <dsp:cNvSpPr/>
      </dsp:nvSpPr>
      <dsp:spPr>
        <a:xfrm>
          <a:off x="2180056" y="0"/>
          <a:ext cx="2863742" cy="286374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smtClean="0"/>
            <a:t>IoC-</a:t>
          </a:r>
          <a:br>
            <a:rPr lang="de-DE" sz="3200" kern="1200" smtClean="0"/>
          </a:br>
          <a:r>
            <a:rPr lang="de-DE" sz="3200" kern="1200" smtClean="0"/>
            <a:t>Container</a:t>
          </a:r>
          <a:endParaRPr lang="de-DE" sz="3200" kern="1200"/>
        </a:p>
      </dsp:txBody>
      <dsp:txXfrm>
        <a:off x="2992739" y="337696"/>
        <a:ext cx="1651166" cy="2188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71539-4BB2-44BE-B490-B8C1C53650D9}" type="datetimeFigureOut">
              <a:rPr lang="de-DE" smtClean="0"/>
              <a:pPr/>
              <a:t>28.09.2010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C3EC5-1DDC-4828-8402-F5330F5AF6F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C3EC5-1DDC-4828-8402-F5330F5AF6F2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C3EC5-1DDC-4828-8402-F5330F5AF6F2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C3EC5-1DDC-4828-8402-F5330F5AF6F2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C3EC5-1DDC-4828-8402-F5330F5AF6F2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C3EC5-1DDC-4828-8402-F5330F5AF6F2}" type="slidenum">
              <a:rPr lang="de-DE" smtClean="0"/>
              <a:pPr/>
              <a:t>36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C3EC5-1DDC-4828-8402-F5330F5AF6F2}" type="slidenum">
              <a:rPr lang="de-DE" smtClean="0"/>
              <a:pPr/>
              <a:t>61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4D24-4BF1-4700-A56A-975E3CB84A47}" type="datetimeFigureOut">
              <a:rPr lang="de-DE" smtClean="0"/>
              <a:pPr/>
              <a:t>28.09.2010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F9FD-A630-4E9A-BDE5-B0CBA4F8F1C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4D24-4BF1-4700-A56A-975E3CB84A47}" type="datetimeFigureOut">
              <a:rPr lang="de-DE" smtClean="0"/>
              <a:pPr/>
              <a:t>28.09.2010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F9FD-A630-4E9A-BDE5-B0CBA4F8F1C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4D24-4BF1-4700-A56A-975E3CB84A47}" type="datetimeFigureOut">
              <a:rPr lang="de-DE" smtClean="0"/>
              <a:pPr/>
              <a:t>28.09.2010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F9FD-A630-4E9A-BDE5-B0CBA4F8F1C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4D24-4BF1-4700-A56A-975E3CB84A47}" type="datetimeFigureOut">
              <a:rPr lang="de-DE" smtClean="0"/>
              <a:pPr/>
              <a:t>28.09.2010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F9FD-A630-4E9A-BDE5-B0CBA4F8F1C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4D24-4BF1-4700-A56A-975E3CB84A47}" type="datetimeFigureOut">
              <a:rPr lang="de-DE" smtClean="0"/>
              <a:pPr/>
              <a:t>28.09.2010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F9FD-A630-4E9A-BDE5-B0CBA4F8F1C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4D24-4BF1-4700-A56A-975E3CB84A47}" type="datetimeFigureOut">
              <a:rPr lang="de-DE" smtClean="0"/>
              <a:pPr/>
              <a:t>28.09.2010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F9FD-A630-4E9A-BDE5-B0CBA4F8F1C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4D24-4BF1-4700-A56A-975E3CB84A47}" type="datetimeFigureOut">
              <a:rPr lang="de-DE" smtClean="0"/>
              <a:pPr/>
              <a:t>28.09.2010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F9FD-A630-4E9A-BDE5-B0CBA4F8F1C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4D24-4BF1-4700-A56A-975E3CB84A47}" type="datetimeFigureOut">
              <a:rPr lang="de-DE" smtClean="0"/>
              <a:pPr/>
              <a:t>28.09.2010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F9FD-A630-4E9A-BDE5-B0CBA4F8F1C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4D24-4BF1-4700-A56A-975E3CB84A47}" type="datetimeFigureOut">
              <a:rPr lang="de-DE" smtClean="0"/>
              <a:pPr/>
              <a:t>28.09.2010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F9FD-A630-4E9A-BDE5-B0CBA4F8F1C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4D24-4BF1-4700-A56A-975E3CB84A47}" type="datetimeFigureOut">
              <a:rPr lang="de-DE" smtClean="0"/>
              <a:pPr/>
              <a:t>28.09.2010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F9FD-A630-4E9A-BDE5-B0CBA4F8F1C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4D24-4BF1-4700-A56A-975E3CB84A47}" type="datetimeFigureOut">
              <a:rPr lang="de-DE" smtClean="0"/>
              <a:pPr/>
              <a:t>28.09.2010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F9FD-A630-4E9A-BDE5-B0CBA4F8F1C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44D24-4BF1-4700-A56A-975E3CB84A47}" type="datetimeFigureOut">
              <a:rPr lang="de-DE" smtClean="0"/>
              <a:pPr/>
              <a:t>28.09.2010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7F9FD-A630-4E9A-BDE5-B0CBA4F8F1C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ing.com/profile/Gerhard_Schlemm" TargetMode="External"/><Relationship Id="rId2" Type="http://schemas.openxmlformats.org/officeDocument/2006/relationships/hyperlink" Target="mailto:gerhard.schlemm@comma-soft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mef.codeplex.com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/index.php?title=Datei:MetamodelHierarchy_de.svg&amp;filetimestamp=20100527120746" TargetMode="External"/><Relationship Id="rId2" Type="http://schemas.openxmlformats.org/officeDocument/2006/relationships/hyperlink" Target="http://en.wikipedia.org/wiki/File:Blocks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f.codeplex.com/wikipage?title=Debugging%20and%20Diagnostics&amp;ProjectName=mef" TargetMode="External"/><Relationship Id="rId5" Type="http://schemas.openxmlformats.org/officeDocument/2006/relationships/hyperlink" Target="http://commons.wikimedia.org/wiki/Commons:Weiterverwendung" TargetMode="External"/><Relationship Id="rId4" Type="http://schemas.openxmlformats.org/officeDocument/2006/relationships/hyperlink" Target="http://commons.wikimedia.org/wiki/File:Geraetestecker.jpg" TargetMode="Externa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-sharpcorner.com/UploadFile/shivprasadk/3122/Default.aspx" TargetMode="External"/><Relationship Id="rId13" Type="http://schemas.openxmlformats.org/officeDocument/2006/relationships/hyperlink" Target="http://blog.noop.se/archive/2009/08/10/mef-common-service-locator-adapter-updated-to-mef-preview-6.aspx" TargetMode="External"/><Relationship Id="rId18" Type="http://schemas.openxmlformats.org/officeDocument/2006/relationships/hyperlink" Target="http://msdn.microsoft.com/en-us/library/ff576068.aspx" TargetMode="External"/><Relationship Id="rId3" Type="http://schemas.openxmlformats.org/officeDocument/2006/relationships/hyperlink" Target="http://blogs.microsoft.co.il/blogs/bnaya/archive/2010/01/09/mef-for-beginner-toc.aspx" TargetMode="External"/><Relationship Id="rId7" Type="http://schemas.openxmlformats.org/officeDocument/2006/relationships/hyperlink" Target="http://codebetter.com/blogs/glenn.block" TargetMode="External"/><Relationship Id="rId12" Type="http://schemas.openxmlformats.org/officeDocument/2006/relationships/hyperlink" Target="http://www.weask.us/entry/mef-microsoft-extensibility-framework-ioc-di" TargetMode="External"/><Relationship Id="rId17" Type="http://schemas.openxmlformats.org/officeDocument/2006/relationships/hyperlink" Target="http://mefcontrib.codeplex.com/" TargetMode="External"/><Relationship Id="rId2" Type="http://schemas.openxmlformats.org/officeDocument/2006/relationships/hyperlink" Target="http://mef.codeplex.com/" TargetMode="External"/><Relationship Id="rId16" Type="http://schemas.openxmlformats.org/officeDocument/2006/relationships/hyperlink" Target="http://blogs.msdn.com/b/nblumhardt/archive/2009/03/16/hosting-mef-extensions-in-an-ioc-container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harperimage.jeremylikness.com/" TargetMode="External"/><Relationship Id="rId11" Type="http://schemas.openxmlformats.org/officeDocument/2006/relationships/hyperlink" Target="http://ayende.com/Blog/archive/2008/09/25/the-managed-extensibility-framework.aspx" TargetMode="External"/><Relationship Id="rId5" Type="http://schemas.openxmlformats.org/officeDocument/2006/relationships/hyperlink" Target="http://www.microsoftpdc.com/2009/FT24" TargetMode="External"/><Relationship Id="rId15" Type="http://schemas.openxmlformats.org/officeDocument/2006/relationships/hyperlink" Target="http://pwlodek.blogspot.com/2009/08/improved-mef-unity-integration-layer.html" TargetMode="External"/><Relationship Id="rId10" Type="http://schemas.openxmlformats.org/officeDocument/2006/relationships/hyperlink" Target="http://codebetter.com/blogs/glenn.block/archive/2009/08/16/should-i-use-mef-for-my-general-ioc-needs.aspx" TargetMode="External"/><Relationship Id="rId4" Type="http://schemas.openxmlformats.org/officeDocument/2006/relationships/hyperlink" Target="http://channel9.msdn.com/Blogs/mtaulty" TargetMode="External"/><Relationship Id="rId9" Type="http://schemas.openxmlformats.org/officeDocument/2006/relationships/hyperlink" Target="http://www.vimeo.com/12951084" TargetMode="External"/><Relationship Id="rId14" Type="http://schemas.openxmlformats.org/officeDocument/2006/relationships/hyperlink" Target="http://stackoverflow.com/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mef.codeplex.com/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://csharperimage.jeremylikness.com/2010/03/custom-export-providers-with-custom.html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3168352"/>
          </a:xfrm>
        </p:spPr>
        <p:txBody>
          <a:bodyPr/>
          <a:lstStyle/>
          <a:p>
            <a:r>
              <a:rPr lang="de-DE" dirty="0" err="1" smtClean="0"/>
              <a:t>Managed</a:t>
            </a:r>
            <a:r>
              <a:rPr lang="de-DE" dirty="0" smtClean="0"/>
              <a:t> </a:t>
            </a:r>
            <a:r>
              <a:rPr lang="de-DE" dirty="0" err="1" smtClean="0"/>
              <a:t>Extensibility</a:t>
            </a:r>
            <a:r>
              <a:rPr lang="de-DE" dirty="0" smtClean="0"/>
              <a:t> Framework (MEF)</a:t>
            </a:r>
            <a:br>
              <a:rPr lang="de-DE" dirty="0" smtClean="0"/>
            </a:br>
            <a:r>
              <a:rPr lang="de-DE" dirty="0" smtClean="0"/>
              <a:t>@</a:t>
            </a:r>
            <a:br>
              <a:rPr lang="de-DE" dirty="0" smtClean="0"/>
            </a:br>
            <a:r>
              <a:rPr lang="de-DE" dirty="0" smtClean="0"/>
              <a:t>Bonn-</a:t>
            </a:r>
            <a:r>
              <a:rPr lang="de-DE" dirty="0" err="1" smtClean="0"/>
              <a:t>to</a:t>
            </a:r>
            <a:r>
              <a:rPr lang="de-DE" dirty="0" smtClean="0"/>
              <a:t>-Code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323528" y="5949280"/>
            <a:ext cx="8424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238375">
              <a:tabLst>
                <a:tab pos="1439863" algn="l"/>
                <a:tab pos="5024438" algn="l"/>
              </a:tabLst>
            </a:pPr>
            <a:r>
              <a:rPr lang="de-DE" sz="1200" smtClean="0"/>
              <a:t>21.09.2010	</a:t>
            </a:r>
            <a:r>
              <a:rPr lang="de-DE" sz="1200" smtClean="0">
                <a:hlinkClick r:id="rId2"/>
              </a:rPr>
              <a:t>Gerhard.Schlemm@comma-soft.com</a:t>
            </a:r>
            <a:r>
              <a:rPr lang="de-DE" sz="1200" smtClean="0"/>
              <a:t>	</a:t>
            </a:r>
            <a:r>
              <a:rPr lang="de-DE" sz="1200" smtClean="0">
                <a:hlinkClick r:id="rId3"/>
              </a:rPr>
              <a:t>https://www.xing.com/profile/Gerhard_Schlemm </a:t>
            </a:r>
            <a:endParaRPr lang="de-DE" sz="1200"/>
          </a:p>
        </p:txBody>
      </p:sp>
      <p:pic>
        <p:nvPicPr>
          <p:cNvPr id="6" name="Grafik 5" descr="blocks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089693">
            <a:off x="-522221" y="-612995"/>
            <a:ext cx="2038350" cy="252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Export-[Contract]-Import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/>
          </a:bodyPr>
          <a:lstStyle/>
          <a:p>
            <a:r>
              <a:rPr lang="de-DE" sz="2800" b="1" smtClean="0"/>
              <a:t>Wie werden die Parts zusammengesteckt?</a:t>
            </a:r>
            <a:br>
              <a:rPr lang="de-DE" sz="2800" b="1" smtClean="0"/>
            </a:br>
            <a:r>
              <a:rPr lang="de-DE" sz="1200" b="1" smtClean="0">
                <a:solidFill>
                  <a:prstClr val="black"/>
                </a:solidFill>
              </a:rPr>
              <a:t/>
            </a:r>
            <a:br>
              <a:rPr lang="de-DE" sz="1200" b="1" smtClean="0">
                <a:solidFill>
                  <a:prstClr val="black"/>
                </a:solidFill>
              </a:rPr>
            </a:br>
            <a:r>
              <a:rPr lang="de-DE" sz="2400" smtClean="0"/>
              <a:t>Composable Parts benötigen Partner (</a:t>
            </a:r>
            <a:r>
              <a:rPr lang="de-DE" sz="2400" b="1" smtClean="0"/>
              <a:t>Import</a:t>
            </a:r>
            <a:r>
              <a:rPr lang="de-DE" sz="2400" smtClean="0"/>
              <a:t>) und stellen sich selbst Partnern zur Verfügung (</a:t>
            </a:r>
            <a:r>
              <a:rPr lang="de-DE" sz="2400" b="1" smtClean="0"/>
              <a:t>Export</a:t>
            </a:r>
            <a:r>
              <a:rPr lang="de-DE" sz="2400" smtClean="0"/>
              <a:t>).</a:t>
            </a:r>
            <a:br>
              <a:rPr lang="de-DE" sz="2400" smtClean="0"/>
            </a:br>
            <a:r>
              <a:rPr lang="de-DE" sz="2400" smtClean="0"/>
              <a:t>Partner werden anhand eines Contract gefunden.</a:t>
            </a:r>
            <a:endParaRPr lang="de-DE" smtClean="0"/>
          </a:p>
        </p:txBody>
      </p:sp>
      <p:pic>
        <p:nvPicPr>
          <p:cNvPr id="4" name="Inhaltsplatzhalter 3" descr="Geraetesteck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3789040"/>
            <a:ext cx="2837945" cy="1912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feld 4"/>
          <p:cNvSpPr txBox="1"/>
          <p:nvPr/>
        </p:nvSpPr>
        <p:spPr>
          <a:xfrm>
            <a:off x="1331640" y="4509120"/>
            <a:ext cx="1776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/>
              <a:t>[Export(IPower)]</a:t>
            </a:r>
            <a:endParaRPr lang="de-DE" b="1"/>
          </a:p>
        </p:txBody>
      </p:sp>
      <p:sp>
        <p:nvSpPr>
          <p:cNvPr id="6" name="Textfeld 5"/>
          <p:cNvSpPr txBox="1"/>
          <p:nvPr/>
        </p:nvSpPr>
        <p:spPr>
          <a:xfrm>
            <a:off x="6283674" y="4509120"/>
            <a:ext cx="1807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/>
              <a:t>[Import(IPower)]</a:t>
            </a:r>
            <a:endParaRPr lang="de-DE" b="1"/>
          </a:p>
        </p:txBody>
      </p:sp>
      <p:cxnSp>
        <p:nvCxnSpPr>
          <p:cNvPr id="17" name="Form 16"/>
          <p:cNvCxnSpPr>
            <a:stCxn id="5" idx="2"/>
            <a:endCxn id="6" idx="2"/>
          </p:cNvCxnSpPr>
          <p:nvPr/>
        </p:nvCxnSpPr>
        <p:spPr>
          <a:xfrm rot="16200000" flipH="1">
            <a:off x="4703720" y="2394821"/>
            <a:ext cx="1588" cy="4967262"/>
          </a:xfrm>
          <a:prstGeom prst="bentConnector3">
            <a:avLst>
              <a:gd name="adj1" fmla="val 77833085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3923928" y="6165304"/>
            <a:ext cx="1785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/>
              <a:t>Contract: IPower</a:t>
            </a:r>
            <a:endParaRPr lang="de-DE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Es ist nicht immer so einfach ;-)</a:t>
            </a:r>
            <a:endParaRPr lang="de-DE"/>
          </a:p>
        </p:txBody>
      </p:sp>
      <p:pic>
        <p:nvPicPr>
          <p:cNvPr id="6" name="Inhaltsplatzhalter 5" descr="MiniDi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5787" y="2381987"/>
            <a:ext cx="4852426" cy="2487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6817227" y="5949280"/>
            <a:ext cx="1715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MiniDIN-Stecker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Composition Container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Wer steckt die Parts zusammen?</a:t>
            </a:r>
          </a:p>
          <a:p>
            <a:pPr marL="1980000">
              <a:buNone/>
            </a:pPr>
            <a:r>
              <a:rPr lang="de-DE" sz="900" b="1" dirty="0" smtClean="0"/>
              <a:t/>
            </a:r>
            <a:br>
              <a:rPr lang="de-DE" sz="900" b="1" dirty="0" smtClean="0"/>
            </a:br>
            <a:r>
              <a:rPr lang="de-DE" sz="2800" dirty="0" smtClean="0"/>
              <a:t>Der </a:t>
            </a:r>
            <a:r>
              <a:rPr lang="de-DE" sz="2800" dirty="0" err="1" smtClean="0"/>
              <a:t>Composition</a:t>
            </a:r>
            <a:r>
              <a:rPr lang="de-DE" sz="2800" dirty="0" smtClean="0"/>
              <a:t> Container hat die Aufgabe, ausgehend von Root-Objekten für deren Imports einen Graph der benötigten Parts aufzubauen. Die benötigten Parts werden vom </a:t>
            </a:r>
            <a:r>
              <a:rPr lang="de-DE" sz="2800" b="1" dirty="0" err="1" smtClean="0"/>
              <a:t>Composition</a:t>
            </a:r>
            <a:r>
              <a:rPr lang="de-DE" sz="2800" b="1" dirty="0" smtClean="0"/>
              <a:t> Container </a:t>
            </a:r>
            <a:r>
              <a:rPr lang="de-DE" sz="2800" dirty="0" smtClean="0"/>
              <a:t>automatisch erzeugt und konfiguriert.</a:t>
            </a:r>
            <a:endParaRPr lang="de-DE" sz="2400" dirty="0" smtClean="0"/>
          </a:p>
        </p:txBody>
      </p:sp>
      <p:pic>
        <p:nvPicPr>
          <p:cNvPr id="4" name="Grafik 3" descr="451810_R_by_Rolf-van-Melis_pixelio.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151" y="2415567"/>
            <a:ext cx="1758462" cy="263736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550178" y="5060882"/>
            <a:ext cx="8611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smtClean="0"/>
              <a:t>pixelio/Rolf van Melis</a:t>
            </a:r>
            <a:endParaRPr lang="de-DE" sz="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Ein einfaches Beispiel</a:t>
            </a:r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Vorsicht, trivial und mit überspitzem Vergleich!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</a:t>
            </a:r>
            <a:endParaRPr lang="de-DE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89040"/>
            <a:ext cx="7679338" cy="221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de-DE" sz="2400" smtClean="0"/>
              <a:t>Rechner mit mehreren Operatoren ("+", "*")</a:t>
            </a:r>
          </a:p>
          <a:p>
            <a:r>
              <a:rPr lang="de-DE" sz="2400" smtClean="0"/>
              <a:t>Entkopplung Operatoren durch Schnittstelle</a:t>
            </a:r>
          </a:p>
          <a:p>
            <a:r>
              <a:rPr lang="de-DE" sz="2400" smtClean="0"/>
              <a:t>Wie wird die Anwendung zusammengestellt?</a:t>
            </a:r>
            <a:endParaRPr lang="de-DE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</a:t>
            </a:r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mtClean="0"/>
              <a:t>Statische Zusammenstellung</a:t>
            </a:r>
          </a:p>
          <a:p>
            <a:pPr lvl="1"/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02" y="2273796"/>
            <a:ext cx="42862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</a:t>
            </a:r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mtClean="0"/>
              <a:t>IoC-Container (Microsoft Unity)</a:t>
            </a:r>
            <a:endParaRPr lang="de-DE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72961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</a:t>
            </a:r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dirty="0" err="1" smtClean="0"/>
              <a:t>Managed</a:t>
            </a:r>
            <a:r>
              <a:rPr lang="de-DE" dirty="0" smtClean="0"/>
              <a:t> </a:t>
            </a:r>
            <a:r>
              <a:rPr lang="de-DE" dirty="0" err="1" smtClean="0"/>
              <a:t>Extensibility</a:t>
            </a:r>
            <a:r>
              <a:rPr lang="de-DE" dirty="0" smtClean="0"/>
              <a:t> Framework (MEF)</a:t>
            </a:r>
          </a:p>
          <a:p>
            <a:r>
              <a:rPr lang="de-DE" sz="2400" dirty="0" smtClean="0"/>
              <a:t>Die Operatoren (Parts) </a:t>
            </a:r>
            <a:r>
              <a:rPr lang="de-DE" sz="2400" dirty="0" err="1" smtClean="0">
                <a:solidFill>
                  <a:srgbClr val="2B91AF"/>
                </a:solidFill>
              </a:rPr>
              <a:t>MultiplicationOperator</a:t>
            </a:r>
            <a:r>
              <a:rPr lang="de-DE" sz="2400" dirty="0" smtClean="0"/>
              <a:t> und </a:t>
            </a:r>
            <a:r>
              <a:rPr lang="de-DE" sz="2400" dirty="0" err="1" smtClean="0">
                <a:solidFill>
                  <a:srgbClr val="2B91AF"/>
                </a:solidFill>
              </a:rPr>
              <a:t>AdditionOperator</a:t>
            </a:r>
            <a:r>
              <a:rPr lang="de-DE" sz="2400" dirty="0" smtClean="0">
                <a:solidFill>
                  <a:srgbClr val="2B91AF"/>
                </a:solidFill>
              </a:rPr>
              <a:t> </a:t>
            </a:r>
            <a:r>
              <a:rPr lang="de-DE" sz="2400" dirty="0" smtClean="0"/>
              <a:t>bieten sich als Export an</a:t>
            </a:r>
          </a:p>
          <a:p>
            <a:pPr lvl="1"/>
            <a:r>
              <a:rPr lang="de-DE" sz="2000" dirty="0" err="1" smtClean="0"/>
              <a:t>Contract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2B91AF"/>
                </a:solidFill>
              </a:rPr>
              <a:t>IArithmeticOperator</a:t>
            </a:r>
            <a:endParaRPr lang="de-DE" sz="2000" dirty="0" smtClean="0">
              <a:solidFill>
                <a:srgbClr val="2B91AF"/>
              </a:solidFill>
            </a:endParaRPr>
          </a:p>
          <a:p>
            <a:pPr lvl="1"/>
            <a:endParaRPr lang="de-DE" sz="2000" dirty="0" smtClean="0"/>
          </a:p>
          <a:p>
            <a:r>
              <a:rPr lang="de-DE" sz="2400" dirty="0" smtClean="0"/>
              <a:t>Die Komponente (Part) </a:t>
            </a:r>
            <a:r>
              <a:rPr lang="de-DE" sz="2400" dirty="0" err="1" smtClean="0">
                <a:solidFill>
                  <a:srgbClr val="2B91AF"/>
                </a:solidFill>
              </a:rPr>
              <a:t>TheCalculator</a:t>
            </a:r>
            <a:r>
              <a:rPr lang="de-DE" sz="2400" dirty="0" smtClean="0"/>
              <a:t> importiert alle Parts mit dem Kontrakt </a:t>
            </a:r>
            <a:r>
              <a:rPr lang="de-DE" sz="2400" dirty="0" err="1" smtClean="0">
                <a:solidFill>
                  <a:srgbClr val="2B91AF"/>
                </a:solidFill>
              </a:rPr>
              <a:t>IArithmeticOperator</a:t>
            </a:r>
            <a:endParaRPr lang="de-DE" sz="2400" dirty="0" smtClean="0"/>
          </a:p>
          <a:p>
            <a:endParaRPr lang="de-DE" sz="2400" dirty="0" smtClean="0"/>
          </a:p>
          <a:p>
            <a:r>
              <a:rPr lang="de-DE" sz="2400" dirty="0" smtClean="0"/>
              <a:t>Wir gehen erst einmal davon aus, dass alle beteiligten Parts bekannt sind!</a:t>
            </a:r>
          </a:p>
          <a:p>
            <a:endParaRPr lang="de-DE" sz="2400" dirty="0" smtClean="0"/>
          </a:p>
          <a:p>
            <a:pPr>
              <a:buNone/>
            </a:pP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</a:t>
            </a:r>
            <a:endParaRPr lang="de-DE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 l="1174" t="13034"/>
          <a:stretch>
            <a:fillRect/>
          </a:stretch>
        </p:blipFill>
        <p:spPr bwMode="auto">
          <a:xfrm>
            <a:off x="603609" y="2708920"/>
            <a:ext cx="6062092" cy="48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 l="486" t="13034"/>
          <a:stretch>
            <a:fillRect/>
          </a:stretch>
        </p:blipFill>
        <p:spPr bwMode="auto">
          <a:xfrm>
            <a:off x="611560" y="3632083"/>
            <a:ext cx="5440804" cy="48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945432"/>
            <a:ext cx="41052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6884207" y="1975346"/>
            <a:ext cx="998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/>
              <a:t>Contract</a:t>
            </a:r>
            <a:endParaRPr lang="de-DE" b="1"/>
          </a:p>
        </p:txBody>
      </p:sp>
      <p:sp>
        <p:nvSpPr>
          <p:cNvPr id="11" name="Textfeld 10"/>
          <p:cNvSpPr txBox="1"/>
          <p:nvPr/>
        </p:nvSpPr>
        <p:spPr>
          <a:xfrm>
            <a:off x="6876256" y="2793318"/>
            <a:ext cx="163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/>
              <a:t>Part mit Export</a:t>
            </a:r>
            <a:endParaRPr lang="de-DE" b="1"/>
          </a:p>
        </p:txBody>
      </p:sp>
      <p:sp>
        <p:nvSpPr>
          <p:cNvPr id="12" name="Textfeld 11"/>
          <p:cNvSpPr txBox="1"/>
          <p:nvPr/>
        </p:nvSpPr>
        <p:spPr>
          <a:xfrm>
            <a:off x="6884207" y="3716481"/>
            <a:ext cx="163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/>
              <a:t>Part mit Export</a:t>
            </a:r>
            <a:endParaRPr lang="de-DE" b="1"/>
          </a:p>
        </p:txBody>
      </p:sp>
      <p:sp>
        <p:nvSpPr>
          <p:cNvPr id="13" name="Textfeld 12"/>
          <p:cNvSpPr txBox="1"/>
          <p:nvPr/>
        </p:nvSpPr>
        <p:spPr>
          <a:xfrm>
            <a:off x="6884207" y="4846993"/>
            <a:ext cx="1666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/>
              <a:t>Part mit Import</a:t>
            </a:r>
            <a:endParaRPr lang="de-DE" b="1"/>
          </a:p>
        </p:txBody>
      </p:sp>
      <p:sp>
        <p:nvSpPr>
          <p:cNvPr id="14" name="Abgerundetes Rechteck 13"/>
          <p:cNvSpPr/>
          <p:nvPr/>
        </p:nvSpPr>
        <p:spPr>
          <a:xfrm>
            <a:off x="540001" y="2636912"/>
            <a:ext cx="3816424" cy="288032"/>
          </a:xfrm>
          <a:prstGeom prst="round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s Rechteck 14"/>
          <p:cNvSpPr/>
          <p:nvPr/>
        </p:nvSpPr>
        <p:spPr>
          <a:xfrm>
            <a:off x="539552" y="3573016"/>
            <a:ext cx="3816424" cy="288032"/>
          </a:xfrm>
          <a:prstGeom prst="round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658" y="4437112"/>
            <a:ext cx="53435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bgerundetes Rechteck 15"/>
          <p:cNvSpPr/>
          <p:nvPr/>
        </p:nvSpPr>
        <p:spPr>
          <a:xfrm>
            <a:off x="947298" y="4876213"/>
            <a:ext cx="4200766" cy="288032"/>
          </a:xfrm>
          <a:prstGeom prst="round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Abgerundetes Rechteck 16"/>
          <p:cNvSpPr/>
          <p:nvPr/>
        </p:nvSpPr>
        <p:spPr>
          <a:xfrm>
            <a:off x="2267295" y="1969285"/>
            <a:ext cx="1944665" cy="288032"/>
          </a:xfrm>
          <a:prstGeom prst="round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</a:t>
            </a:r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6948264" y="2132856"/>
            <a:ext cx="1394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/>
              <a:t>Composition</a:t>
            </a:r>
          </a:p>
          <a:p>
            <a:r>
              <a:rPr lang="de-DE" b="1" smtClean="0"/>
              <a:t>Code</a:t>
            </a:r>
            <a:endParaRPr lang="de-DE" b="1"/>
          </a:p>
        </p:txBody>
      </p:sp>
      <p:sp>
        <p:nvSpPr>
          <p:cNvPr id="26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</p:spPr>
        <p:txBody>
          <a:bodyPr>
            <a:normAutofit/>
          </a:bodyPr>
          <a:lstStyle/>
          <a:p>
            <a:pPr>
              <a:buNone/>
            </a:pPr>
            <a:endParaRPr lang="de-DE" sz="2400" smtClean="0"/>
          </a:p>
          <a:p>
            <a:pPr>
              <a:buNone/>
            </a:pPr>
            <a:endParaRPr lang="de-DE" sz="2400" smtClean="0"/>
          </a:p>
          <a:p>
            <a:pPr>
              <a:buNone/>
            </a:pPr>
            <a:endParaRPr lang="de-DE" sz="2400" smtClean="0"/>
          </a:p>
          <a:p>
            <a:pPr>
              <a:buNone/>
            </a:pPr>
            <a:endParaRPr lang="de-DE" sz="2400" smtClean="0"/>
          </a:p>
          <a:p>
            <a:pPr>
              <a:buNone/>
            </a:pPr>
            <a:endParaRPr lang="de-DE" sz="2400" smtClean="0"/>
          </a:p>
          <a:p>
            <a:pPr>
              <a:buNone/>
            </a:pPr>
            <a:endParaRPr lang="de-DE" sz="2400" smtClean="0"/>
          </a:p>
          <a:p>
            <a:pPr marL="0">
              <a:buNone/>
            </a:pPr>
            <a:r>
              <a:rPr lang="de-DE" sz="2400" smtClean="0"/>
              <a:t>Der CompositionContainer</a:t>
            </a:r>
          </a:p>
          <a:p>
            <a:pPr marL="0"/>
            <a:r>
              <a:rPr lang="de-DE" sz="2400" b="1" smtClean="0"/>
              <a:t>bestimmt </a:t>
            </a:r>
            <a:r>
              <a:rPr lang="de-DE" sz="2400" smtClean="0"/>
              <a:t>die </a:t>
            </a:r>
            <a:r>
              <a:rPr lang="de-DE" sz="2400" smtClean="0">
                <a:solidFill>
                  <a:srgbClr val="2B91AF"/>
                </a:solidFill>
              </a:rPr>
              <a:t>IArithmeticOperator </a:t>
            </a:r>
            <a:r>
              <a:rPr lang="de-DE" sz="2400" smtClean="0"/>
              <a:t>erfüllenden Parts</a:t>
            </a:r>
          </a:p>
          <a:p>
            <a:pPr marL="0"/>
            <a:r>
              <a:rPr lang="de-DE" sz="2400" b="1" smtClean="0"/>
              <a:t>erzeugt</a:t>
            </a:r>
            <a:r>
              <a:rPr lang="de-DE" sz="2400" smtClean="0"/>
              <a:t> diese Parts und </a:t>
            </a:r>
          </a:p>
          <a:p>
            <a:pPr marL="0"/>
            <a:r>
              <a:rPr lang="de-DE" sz="2400" b="1" smtClean="0"/>
              <a:t>verdrahtet</a:t>
            </a:r>
            <a:r>
              <a:rPr lang="de-DE" sz="2400" smtClean="0"/>
              <a:t> sie mit dem importierenden Part </a:t>
            </a:r>
            <a:r>
              <a:rPr lang="de-DE" sz="2400" smtClean="0">
                <a:solidFill>
                  <a:srgbClr val="2B91AF"/>
                </a:solidFill>
              </a:rPr>
              <a:t>TheCalculator.</a:t>
            </a:r>
            <a:endParaRPr lang="de-DE" sz="240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48672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bgerundetes Rechteck 10"/>
          <p:cNvSpPr/>
          <p:nvPr/>
        </p:nvSpPr>
        <p:spPr>
          <a:xfrm>
            <a:off x="539552" y="1700808"/>
            <a:ext cx="4896544" cy="1656184"/>
          </a:xfrm>
          <a:prstGeom prst="round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 rechteckige Legende 6"/>
          <p:cNvSpPr/>
          <p:nvPr/>
        </p:nvSpPr>
        <p:spPr>
          <a:xfrm>
            <a:off x="6929454" y="571480"/>
            <a:ext cx="1872208" cy="1214446"/>
          </a:xfrm>
          <a:prstGeom prst="wedgeRoundRectCallout">
            <a:avLst>
              <a:gd name="adj1" fmla="val -210868"/>
              <a:gd name="adj2" fmla="val 10521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Dem Container die Parts bekannt geben -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später!</a:t>
            </a:r>
            <a:br>
              <a:rPr lang="de-DE" dirty="0" smtClean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Agenda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Was ist MEF?</a:t>
            </a:r>
          </a:p>
          <a:p>
            <a:r>
              <a:rPr lang="de-DE" dirty="0" smtClean="0"/>
              <a:t>Verfügbarkeit </a:t>
            </a:r>
          </a:p>
          <a:p>
            <a:r>
              <a:rPr lang="de-DE" dirty="0" smtClean="0"/>
              <a:t>Kernkonzepte mit Beispielen</a:t>
            </a:r>
          </a:p>
          <a:p>
            <a:r>
              <a:rPr lang="de-DE" dirty="0" smtClean="0"/>
              <a:t>MEF und </a:t>
            </a:r>
            <a:r>
              <a:rPr lang="de-DE" dirty="0" err="1" smtClean="0"/>
              <a:t>Silverlight</a:t>
            </a:r>
            <a:endParaRPr lang="de-DE" dirty="0" smtClean="0"/>
          </a:p>
          <a:p>
            <a:r>
              <a:rPr lang="de-DE" dirty="0" smtClean="0"/>
              <a:t>Fazit</a:t>
            </a:r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Warum .NET Attribute?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Es </a:t>
            </a:r>
            <a:r>
              <a:rPr lang="en-US" dirty="0" err="1" smtClean="0"/>
              <a:t>gibt</a:t>
            </a:r>
            <a:r>
              <a:rPr lang="en-US" dirty="0" smtClean="0"/>
              <a:t> </a:t>
            </a:r>
            <a:r>
              <a:rPr lang="en-US" dirty="0" err="1" smtClean="0"/>
              <a:t>viele</a:t>
            </a:r>
            <a:r>
              <a:rPr lang="en-US" dirty="0" smtClean="0"/>
              <a:t> </a:t>
            </a:r>
            <a:r>
              <a:rPr lang="en-US" dirty="0" err="1" smtClean="0"/>
              <a:t>erweiterbare</a:t>
            </a:r>
            <a:r>
              <a:rPr lang="en-US" dirty="0" smtClean="0"/>
              <a:t> </a:t>
            </a:r>
            <a:r>
              <a:rPr lang="en-US" dirty="0" err="1" smtClean="0"/>
              <a:t>Anwendungen</a:t>
            </a:r>
            <a:r>
              <a:rPr lang="en-US" dirty="0" smtClean="0"/>
              <a:t>, die </a:t>
            </a:r>
            <a:r>
              <a:rPr lang="en-US" dirty="0" err="1" smtClean="0"/>
              <a:t>bezüglich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Erweiterbarkeit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deklarativ</a:t>
            </a:r>
            <a:r>
              <a:rPr lang="en-US" dirty="0" smtClean="0"/>
              <a:t> </a:t>
            </a:r>
            <a:r>
              <a:rPr lang="en-US" dirty="0" err="1" smtClean="0"/>
              <a:t>arbeiten</a:t>
            </a:r>
            <a:endParaRPr lang="en-US" dirty="0" smtClean="0"/>
          </a:p>
          <a:p>
            <a:pPr lvl="1"/>
            <a:r>
              <a:rPr lang="en-US" dirty="0" err="1" smtClean="0"/>
              <a:t>Damit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 </a:t>
            </a:r>
            <a:r>
              <a:rPr lang="en-US" dirty="0" err="1" smtClean="0"/>
              <a:t>viel</a:t>
            </a:r>
            <a:r>
              <a:rPr lang="en-US" dirty="0" smtClean="0"/>
              <a:t> Glue-Code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Registrierung</a:t>
            </a:r>
            <a:r>
              <a:rPr lang="en-US" dirty="0" smtClean="0"/>
              <a:t>,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Heranziehen</a:t>
            </a:r>
            <a:r>
              <a:rPr lang="en-US" dirty="0" smtClean="0"/>
              <a:t> </a:t>
            </a:r>
            <a:r>
              <a:rPr lang="en-US" dirty="0" err="1" smtClean="0"/>
              <a:t>anwendungsweiten</a:t>
            </a:r>
            <a:r>
              <a:rPr lang="en-US" dirty="0" smtClean="0"/>
              <a:t> </a:t>
            </a:r>
            <a:r>
              <a:rPr lang="en-US" dirty="0" err="1" smtClean="0"/>
              <a:t>Dienste</a:t>
            </a:r>
            <a:r>
              <a:rPr lang="en-US" dirty="0" smtClean="0"/>
              <a:t> etc.</a:t>
            </a:r>
            <a:br>
              <a:rPr lang="en-US" dirty="0" smtClean="0"/>
            </a:br>
            <a:r>
              <a:rPr lang="en-US" dirty="0" err="1" smtClean="0"/>
              <a:t>notwendig</a:t>
            </a:r>
            <a:r>
              <a:rPr lang="en-US" dirty="0" smtClean="0"/>
              <a:t>. </a:t>
            </a:r>
            <a:r>
              <a:rPr lang="en-US" dirty="0" err="1" smtClean="0"/>
              <a:t>Flexibilität</a:t>
            </a:r>
            <a:r>
              <a:rPr lang="en-US" dirty="0" smtClean="0"/>
              <a:t> und </a:t>
            </a:r>
            <a:r>
              <a:rPr lang="en-US" dirty="0" err="1" smtClean="0"/>
              <a:t>Fehlerquelle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MEF </a:t>
            </a:r>
            <a:r>
              <a:rPr lang="en-US" dirty="0" err="1" smtClean="0"/>
              <a:t>bietet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auf .NET-</a:t>
            </a:r>
            <a:r>
              <a:rPr lang="en-US" dirty="0" err="1" smtClean="0"/>
              <a:t>Attributen</a:t>
            </a:r>
            <a:r>
              <a:rPr lang="en-US" dirty="0" smtClean="0"/>
              <a:t> </a:t>
            </a:r>
            <a:r>
              <a:rPr lang="en-US" dirty="0" err="1" smtClean="0"/>
              <a:t>basierendes</a:t>
            </a:r>
            <a:r>
              <a:rPr lang="en-US" dirty="0" smtClean="0"/>
              <a:t> </a:t>
            </a:r>
            <a:r>
              <a:rPr lang="en-US" dirty="0" err="1" smtClean="0"/>
              <a:t>Programmiermodell</a:t>
            </a:r>
            <a:endParaRPr lang="en-US" dirty="0" smtClean="0"/>
          </a:p>
          <a:p>
            <a:pPr lvl="1"/>
            <a:r>
              <a:rPr lang="en-US" dirty="0" smtClean="0"/>
              <a:t>Attributed Programming Model</a:t>
            </a:r>
          </a:p>
          <a:p>
            <a:pPr lvl="1"/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Programmiermodelle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saubere</a:t>
            </a:r>
            <a:r>
              <a:rPr lang="en-US" dirty="0" smtClean="0"/>
              <a:t> interne </a:t>
            </a:r>
            <a:r>
              <a:rPr lang="en-US" dirty="0" err="1" smtClean="0"/>
              <a:t>Architektur</a:t>
            </a:r>
            <a:r>
              <a:rPr lang="en-US" dirty="0" smtClean="0"/>
              <a:t> </a:t>
            </a:r>
            <a:r>
              <a:rPr lang="en-US" dirty="0" err="1" smtClean="0"/>
              <a:t>möglich</a:t>
            </a:r>
            <a:r>
              <a:rPr lang="en-US" dirty="0" smtClean="0"/>
              <a:t> (Composition Primitives)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Rückblick auf Beispiel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Statische Zusammenstellung</a:t>
            </a:r>
          </a:p>
          <a:p>
            <a:pPr lvl="1"/>
            <a:r>
              <a:rPr lang="de-DE" dirty="0" smtClean="0"/>
              <a:t>"historisch", schlecht </a:t>
            </a:r>
            <a:r>
              <a:rPr lang="de-DE" dirty="0" err="1" smtClean="0"/>
              <a:t>testbar</a:t>
            </a:r>
            <a:r>
              <a:rPr lang="de-DE" dirty="0" smtClean="0"/>
              <a:t>, eng gekoppelt ...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Gemeinsamkeiten </a:t>
            </a:r>
            <a:r>
              <a:rPr lang="de-DE" dirty="0" err="1" smtClean="0"/>
              <a:t>IoC</a:t>
            </a:r>
            <a:r>
              <a:rPr lang="de-DE" dirty="0" smtClean="0"/>
              <a:t>-Container und</a:t>
            </a:r>
            <a:br>
              <a:rPr lang="de-DE" dirty="0" smtClean="0"/>
            </a:br>
            <a:r>
              <a:rPr lang="de-DE" dirty="0" smtClean="0"/>
              <a:t>MEF-Ansatz</a:t>
            </a:r>
          </a:p>
          <a:p>
            <a:pPr lvl="1"/>
            <a:r>
              <a:rPr lang="de-DE" dirty="0" smtClean="0"/>
              <a:t>Entkopplung, Wiederverwendbarkeit</a:t>
            </a:r>
          </a:p>
          <a:p>
            <a:pPr lvl="1"/>
            <a:r>
              <a:rPr lang="de-DE" dirty="0" smtClean="0"/>
              <a:t>Automatischer Aufbau von </a:t>
            </a:r>
            <a:r>
              <a:rPr lang="de-DE" dirty="0" err="1" smtClean="0"/>
              <a:t>Objekgraphen</a:t>
            </a:r>
            <a:r>
              <a:rPr lang="de-DE" dirty="0" smtClean="0"/>
              <a:t>, dazu benötigte Objekte werden erzeugt und konfiguriert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MEF und IoC-Container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457200" y="1748259"/>
            <a:ext cx="4040188" cy="639762"/>
          </a:xfrm>
        </p:spPr>
        <p:txBody>
          <a:bodyPr>
            <a:normAutofit/>
          </a:bodyPr>
          <a:lstStyle/>
          <a:p>
            <a:r>
              <a:rPr lang="de-DE" sz="2800" smtClean="0"/>
              <a:t>IoC-Container</a:t>
            </a:r>
            <a:endParaRPr lang="de-DE" sz="280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457200" y="2132856"/>
            <a:ext cx="3826768" cy="3951288"/>
          </a:xfrm>
        </p:spPr>
        <p:txBody>
          <a:bodyPr>
            <a:normAutofit/>
          </a:bodyPr>
          <a:lstStyle/>
          <a:p>
            <a:endParaRPr lang="de-DE" smtClean="0"/>
          </a:p>
          <a:p>
            <a:pPr marL="0">
              <a:buNone/>
            </a:pPr>
            <a:r>
              <a:rPr lang="de-DE" smtClean="0"/>
              <a:t>"</a:t>
            </a:r>
            <a:r>
              <a:rPr lang="de-DE" b="1" smtClean="0"/>
              <a:t>Bekanntes</a:t>
            </a:r>
            <a:r>
              <a:rPr lang="de-DE" smtClean="0"/>
              <a:t>" wird verbunden.</a:t>
            </a:r>
          </a:p>
          <a:p>
            <a:pPr marL="0">
              <a:buNone/>
            </a:pPr>
            <a:endParaRPr lang="de-DE" smtClean="0"/>
          </a:p>
          <a:p>
            <a:pPr marL="0">
              <a:buNone/>
            </a:pPr>
            <a:r>
              <a:rPr lang="de-DE" smtClean="0"/>
              <a:t>Kernkonzept </a:t>
            </a:r>
            <a:r>
              <a:rPr lang="de-DE" b="1" smtClean="0"/>
              <a:t>Registration</a:t>
            </a:r>
            <a:br>
              <a:rPr lang="de-DE" b="1" smtClean="0"/>
            </a:br>
            <a:r>
              <a:rPr lang="de-DE" smtClean="0"/>
              <a:t>Zu verbindenden Komponenten werden</a:t>
            </a:r>
            <a:br>
              <a:rPr lang="de-DE" smtClean="0"/>
            </a:br>
            <a:r>
              <a:rPr lang="de-DE" smtClean="0"/>
              <a:t>registriert.</a:t>
            </a:r>
          </a:p>
          <a:p>
            <a:pPr marL="0">
              <a:buNone/>
            </a:pPr>
            <a:endParaRPr lang="de-DE" smtClean="0"/>
          </a:p>
          <a:p>
            <a:endParaRPr lang="de-DE" smtClean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994721" y="1748259"/>
            <a:ext cx="4041775" cy="639762"/>
          </a:xfrm>
        </p:spPr>
        <p:txBody>
          <a:bodyPr>
            <a:normAutofit/>
          </a:bodyPr>
          <a:lstStyle/>
          <a:p>
            <a:r>
              <a:rPr lang="de-DE" sz="2800" smtClean="0"/>
              <a:t>MEF</a:t>
            </a:r>
            <a:endParaRPr lang="de-DE" sz="280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05065" y="2132856"/>
            <a:ext cx="3671391" cy="3951288"/>
          </a:xfrm>
        </p:spPr>
        <p:txBody>
          <a:bodyPr/>
          <a:lstStyle/>
          <a:p>
            <a:endParaRPr lang="de-DE" smtClean="0"/>
          </a:p>
          <a:p>
            <a:pPr marL="0">
              <a:buNone/>
            </a:pPr>
            <a:r>
              <a:rPr lang="de-DE" smtClean="0"/>
              <a:t>"</a:t>
            </a:r>
            <a:r>
              <a:rPr lang="de-DE" b="1" smtClean="0"/>
              <a:t>Unbekanntes</a:t>
            </a:r>
            <a:r>
              <a:rPr lang="de-DE" smtClean="0"/>
              <a:t>" wird verbunden.</a:t>
            </a:r>
          </a:p>
          <a:p>
            <a:pPr marL="0">
              <a:buNone/>
            </a:pPr>
            <a:endParaRPr lang="de-DE" smtClean="0"/>
          </a:p>
          <a:p>
            <a:pPr marL="0">
              <a:buNone/>
            </a:pPr>
            <a:r>
              <a:rPr lang="de-DE" smtClean="0"/>
              <a:t>Kernkonzept </a:t>
            </a:r>
            <a:r>
              <a:rPr lang="de-DE" b="1" smtClean="0"/>
              <a:t>Discovery</a:t>
            </a:r>
            <a:br>
              <a:rPr lang="de-DE" b="1" smtClean="0"/>
            </a:br>
            <a:r>
              <a:rPr lang="de-DE" smtClean="0"/>
              <a:t>Zu verbindenden Komponenten werden zur Laufzeit entdeckt.</a:t>
            </a:r>
          </a:p>
          <a:p>
            <a:pPr marL="0">
              <a:buNone/>
            </a:pPr>
            <a:endParaRPr lang="de-DE" smtClean="0"/>
          </a:p>
          <a:p>
            <a:endParaRPr lang="de-DE" smtClean="0"/>
          </a:p>
          <a:p>
            <a:endParaRPr lang="de-DE"/>
          </a:p>
        </p:txBody>
      </p:sp>
      <p:sp>
        <p:nvSpPr>
          <p:cNvPr id="7" name="Pfeil nach links und rechts 6"/>
          <p:cNvSpPr/>
          <p:nvPr/>
        </p:nvSpPr>
        <p:spPr>
          <a:xfrm>
            <a:off x="3995936" y="2771776"/>
            <a:ext cx="720080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links und rechts 8"/>
          <p:cNvSpPr/>
          <p:nvPr/>
        </p:nvSpPr>
        <p:spPr>
          <a:xfrm>
            <a:off x="3995936" y="4427960"/>
            <a:ext cx="720080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MEF und IoC-Container</a:t>
            </a:r>
            <a:endParaRPr lang="de-DE"/>
          </a:p>
        </p:txBody>
      </p:sp>
      <p:graphicFrame>
        <p:nvGraphicFramePr>
          <p:cNvPr id="9" name="Diagramm 8"/>
          <p:cNvGraphicFramePr/>
          <p:nvPr/>
        </p:nvGraphicFramePr>
        <p:xfrm>
          <a:off x="1907704" y="2060848"/>
          <a:ext cx="515989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Gerade Verbindung mit Pfeil 10"/>
          <p:cNvCxnSpPr/>
          <p:nvPr/>
        </p:nvCxnSpPr>
        <p:spPr>
          <a:xfrm>
            <a:off x="2051720" y="5229200"/>
            <a:ext cx="4896544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3682792" y="5383096"/>
            <a:ext cx="1577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Spezialisierung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020272" y="2613973"/>
            <a:ext cx="205197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/>
              <a:t>"Knowns"</a:t>
            </a:r>
          </a:p>
          <a:p>
            <a:r>
              <a:rPr lang="de-DE" sz="1600" smtClean="0"/>
              <a:t>Registration</a:t>
            </a:r>
          </a:p>
          <a:p>
            <a:r>
              <a:rPr lang="de-DE" sz="1600" smtClean="0"/>
              <a:t>AOP</a:t>
            </a:r>
          </a:p>
          <a:p>
            <a:r>
              <a:rPr lang="de-DE" sz="1600" smtClean="0"/>
              <a:t>Erweiterbarkeit</a:t>
            </a:r>
          </a:p>
          <a:p>
            <a:r>
              <a:rPr lang="de-DE" sz="1600" smtClean="0"/>
              <a:t>Externe Konfiguration</a:t>
            </a:r>
          </a:p>
          <a:p>
            <a:r>
              <a:rPr lang="de-DE" sz="1600" smtClean="0"/>
              <a:t>Child Container</a:t>
            </a:r>
          </a:p>
          <a:p>
            <a:r>
              <a:rPr lang="de-DE" sz="1600" smtClean="0"/>
              <a:t>Lifecycle Management</a:t>
            </a:r>
          </a:p>
          <a:p>
            <a:r>
              <a:rPr lang="de-DE" sz="1600" smtClean="0"/>
              <a:t>...</a:t>
            </a:r>
            <a:endParaRPr lang="de-DE" sz="1600"/>
          </a:p>
        </p:txBody>
      </p:sp>
      <p:sp>
        <p:nvSpPr>
          <p:cNvPr id="8" name="Textfeld 7"/>
          <p:cNvSpPr txBox="1"/>
          <p:nvPr/>
        </p:nvSpPr>
        <p:spPr>
          <a:xfrm>
            <a:off x="551564" y="2737083"/>
            <a:ext cx="142814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00" smtClean="0"/>
              <a:t>"Unknowns"</a:t>
            </a:r>
          </a:p>
          <a:p>
            <a:pPr algn="r"/>
            <a:r>
              <a:rPr lang="de-DE" sz="1600" smtClean="0"/>
              <a:t>Discovery</a:t>
            </a:r>
          </a:p>
          <a:p>
            <a:pPr algn="r"/>
            <a:r>
              <a:rPr lang="de-DE" sz="1600" smtClean="0"/>
              <a:t>Metadata</a:t>
            </a:r>
          </a:p>
          <a:p>
            <a:pPr algn="r"/>
            <a:r>
              <a:rPr lang="de-DE" sz="1600" smtClean="0"/>
              <a:t>Recomposition</a:t>
            </a:r>
          </a:p>
          <a:p>
            <a:pPr algn="r"/>
            <a:r>
              <a:rPr lang="de-DE" sz="1600" smtClean="0"/>
              <a:t>Deployment</a:t>
            </a:r>
          </a:p>
          <a:p>
            <a:pPr algn="r"/>
            <a:r>
              <a:rPr lang="de-DE" sz="1600" smtClean="0"/>
              <a:t>...</a:t>
            </a:r>
          </a:p>
          <a:p>
            <a:pPr algn="r"/>
            <a:endParaRPr lang="de-DE" sz="1600"/>
          </a:p>
        </p:txBody>
      </p:sp>
      <p:cxnSp>
        <p:nvCxnSpPr>
          <p:cNvPr id="15" name="Gerade Verbindung 14"/>
          <p:cNvCxnSpPr/>
          <p:nvPr/>
        </p:nvCxnSpPr>
        <p:spPr>
          <a:xfrm rot="5400000">
            <a:off x="4295465" y="5227489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MEF und IoC-Container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5" y="1600200"/>
            <a:ext cx="8229600" cy="4525963"/>
          </a:xfrm>
        </p:spPr>
        <p:txBody>
          <a:bodyPr>
            <a:normAutofit/>
          </a:bodyPr>
          <a:lstStyle/>
          <a:p>
            <a:r>
              <a:rPr lang="de-DE" dirty="0" smtClean="0"/>
              <a:t>Weitere Punkte</a:t>
            </a:r>
          </a:p>
          <a:p>
            <a:pPr lvl="1"/>
            <a:r>
              <a:rPr lang="de-DE" sz="2400" dirty="0" smtClean="0"/>
              <a:t>Komponenten sind bei </a:t>
            </a:r>
            <a:r>
              <a:rPr lang="de-DE" sz="2400" dirty="0" err="1" smtClean="0"/>
              <a:t>IoC</a:t>
            </a:r>
            <a:r>
              <a:rPr lang="de-DE" sz="2400" dirty="0" smtClean="0"/>
              <a:t>-Ansatz "mehr" POCOs</a:t>
            </a:r>
            <a:br>
              <a:rPr lang="de-DE" sz="2400" dirty="0" smtClean="0"/>
            </a:br>
            <a:r>
              <a:rPr lang="de-DE" sz="2400" dirty="0" smtClean="0"/>
              <a:t>als bei MEF (siehe kommende Beispiele)</a:t>
            </a:r>
          </a:p>
          <a:p>
            <a:pPr lvl="1"/>
            <a:r>
              <a:rPr lang="de-DE" sz="2400" dirty="0" smtClean="0"/>
              <a:t>Eingeräumt: Einige </a:t>
            </a:r>
            <a:r>
              <a:rPr lang="de-DE" sz="2400" dirty="0" err="1" smtClean="0"/>
              <a:t>IoC</a:t>
            </a:r>
            <a:r>
              <a:rPr lang="de-DE" sz="2400" dirty="0" smtClean="0"/>
              <a:t>-Container bieten Discovery-Features an (</a:t>
            </a:r>
            <a:r>
              <a:rPr lang="de-DE" sz="2400" dirty="0" err="1" smtClean="0"/>
              <a:t>StructureMap</a:t>
            </a:r>
            <a:r>
              <a:rPr lang="de-DE" sz="2400" dirty="0" smtClean="0"/>
              <a:t>)</a:t>
            </a:r>
          </a:p>
          <a:p>
            <a:pPr lvl="1"/>
            <a:endParaRPr lang="de-DE" sz="2400" dirty="0" smtClean="0"/>
          </a:p>
          <a:p>
            <a:pPr lvl="1"/>
            <a:r>
              <a:rPr lang="de-DE" sz="2400" dirty="0" smtClean="0"/>
              <a:t>Interessanter Brückenschlag: Adapter zwischen </a:t>
            </a:r>
            <a:r>
              <a:rPr lang="de-DE" sz="2400" dirty="0" err="1" smtClean="0"/>
              <a:t>Unity</a:t>
            </a:r>
            <a:r>
              <a:rPr lang="de-DE" sz="2400" dirty="0" smtClean="0"/>
              <a:t> (</a:t>
            </a:r>
            <a:r>
              <a:rPr lang="de-DE" sz="2400" dirty="0" err="1" smtClean="0"/>
              <a:t>IoC</a:t>
            </a:r>
            <a:r>
              <a:rPr lang="de-DE" sz="2400" dirty="0" smtClean="0"/>
              <a:t> Container) und MEF (</a:t>
            </a:r>
            <a:r>
              <a:rPr lang="de-DE" sz="2400" dirty="0" err="1" smtClean="0"/>
              <a:t>MefContrib</a:t>
            </a:r>
            <a:r>
              <a:rPr lang="de-DE" sz="2400" dirty="0" smtClean="0"/>
              <a:t> / </a:t>
            </a:r>
            <a:r>
              <a:rPr lang="de-DE" sz="2400" dirty="0" err="1" smtClean="0"/>
              <a:t>Codeplex</a:t>
            </a:r>
            <a:r>
              <a:rPr lang="de-DE" sz="2400" dirty="0" smtClean="0"/>
              <a:t>), jedoch nicht besonders ausgereift</a:t>
            </a:r>
          </a:p>
          <a:p>
            <a:pPr lvl="1"/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Kernkonzepte Teil 2</a:t>
            </a:r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Kataloge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Rückblick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Bisher kennengelernte Konzepte</a:t>
            </a:r>
          </a:p>
          <a:p>
            <a:pPr lvl="1"/>
            <a:r>
              <a:rPr lang="de-DE" smtClean="0"/>
              <a:t>Parts</a:t>
            </a:r>
          </a:p>
          <a:p>
            <a:pPr lvl="1"/>
            <a:r>
              <a:rPr lang="de-DE" smtClean="0"/>
              <a:t>Export-[Contract]-Import</a:t>
            </a:r>
          </a:p>
          <a:p>
            <a:pPr lvl="1"/>
            <a:r>
              <a:rPr lang="de-DE" smtClean="0"/>
              <a:t>Composition Container</a:t>
            </a:r>
          </a:p>
          <a:p>
            <a:pPr lvl="1"/>
            <a:endParaRPr lang="de-DE" smtClean="0"/>
          </a:p>
          <a:p>
            <a:r>
              <a:rPr lang="de-DE" smtClean="0"/>
              <a:t>Offene Frage: woher kennt der Container die zur Verfügung stehenden Parts?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Catalogs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b="1" dirty="0" smtClean="0"/>
              <a:t>Wo kommen die Parts her?</a:t>
            </a:r>
          </a:p>
          <a:p>
            <a:r>
              <a:rPr lang="de-DE" dirty="0" smtClean="0"/>
              <a:t>Parts werden in </a:t>
            </a:r>
            <a:r>
              <a:rPr lang="de-DE" dirty="0" err="1" smtClean="0"/>
              <a:t>Catalogs</a:t>
            </a:r>
            <a:r>
              <a:rPr lang="de-DE" dirty="0" smtClean="0"/>
              <a:t> bereitgestellt</a:t>
            </a:r>
          </a:p>
          <a:p>
            <a:r>
              <a:rPr lang="de-DE" dirty="0" smtClean="0"/>
              <a:t>Ein </a:t>
            </a:r>
            <a:r>
              <a:rPr lang="de-DE" dirty="0" err="1" smtClean="0"/>
              <a:t>Catalog</a:t>
            </a:r>
            <a:r>
              <a:rPr lang="de-DE" dirty="0" smtClean="0"/>
              <a:t> bestimmt die Art und Weise </a:t>
            </a:r>
            <a:r>
              <a:rPr lang="de-DE" i="1" dirty="0" smtClean="0"/>
              <a:t>wie</a:t>
            </a:r>
            <a:r>
              <a:rPr lang="de-DE" dirty="0" smtClean="0"/>
              <a:t> die Parts geladen werden und </a:t>
            </a:r>
            <a:r>
              <a:rPr lang="de-DE" i="1" dirty="0" smtClean="0"/>
              <a:t>woher</a:t>
            </a:r>
            <a:r>
              <a:rPr lang="de-DE" dirty="0" smtClean="0"/>
              <a:t> sie geladen werden</a:t>
            </a:r>
          </a:p>
          <a:p>
            <a:pPr lvl="1"/>
            <a:r>
              <a:rPr lang="de-DE" dirty="0" err="1" smtClean="0"/>
              <a:t>Nutzliche</a:t>
            </a:r>
            <a:r>
              <a:rPr lang="de-DE" dirty="0" smtClean="0"/>
              <a:t> Abstraktion!</a:t>
            </a:r>
          </a:p>
          <a:p>
            <a:endParaRPr lang="de-DE" dirty="0" smtClean="0"/>
          </a:p>
          <a:p>
            <a:r>
              <a:rPr lang="de-DE" dirty="0" err="1" smtClean="0"/>
              <a:t>Catalogs</a:t>
            </a:r>
            <a:r>
              <a:rPr lang="de-DE" dirty="0" smtClean="0"/>
              <a:t> sind nicht notwendigerweise statisch, ihr Inhalt (Parts) ändert sich zur Laufzeit</a:t>
            </a:r>
          </a:p>
          <a:p>
            <a:r>
              <a:rPr lang="de-DE" dirty="0" smtClean="0"/>
              <a:t>Sie sind also der Schlüssel dazu, zuvor unbekannte Parts zu entdecken und unsere Anwendung bekannt zu machen</a:t>
            </a:r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ewinkelte Verbindung 37"/>
          <p:cNvCxnSpPr/>
          <p:nvPr/>
        </p:nvCxnSpPr>
        <p:spPr>
          <a:xfrm rot="10800000">
            <a:off x="5652121" y="4149080"/>
            <a:ext cx="360040" cy="1588"/>
          </a:xfrm>
          <a:prstGeom prst="bentConnector3">
            <a:avLst>
              <a:gd name="adj1" fmla="val 50000"/>
            </a:avLst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winkelte Verbindung 37"/>
          <p:cNvCxnSpPr>
            <a:stCxn id="52" idx="1"/>
          </p:cNvCxnSpPr>
          <p:nvPr/>
        </p:nvCxnSpPr>
        <p:spPr>
          <a:xfrm rot="10800000">
            <a:off x="5652124" y="3212976"/>
            <a:ext cx="144013" cy="1372344"/>
          </a:xfrm>
          <a:prstGeom prst="bentConnector2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winkelte Verbindung 37"/>
          <p:cNvCxnSpPr/>
          <p:nvPr/>
        </p:nvCxnSpPr>
        <p:spPr>
          <a:xfrm rot="10800000">
            <a:off x="5652121" y="3715444"/>
            <a:ext cx="360040" cy="1588"/>
          </a:xfrm>
          <a:prstGeom prst="bentConnector3">
            <a:avLst>
              <a:gd name="adj1" fmla="val 50000"/>
            </a:avLst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winkelte Verbindung 37"/>
          <p:cNvCxnSpPr/>
          <p:nvPr/>
        </p:nvCxnSpPr>
        <p:spPr>
          <a:xfrm rot="10800000">
            <a:off x="5652120" y="3292688"/>
            <a:ext cx="360040" cy="1588"/>
          </a:xfrm>
          <a:prstGeom prst="bentConnector3">
            <a:avLst>
              <a:gd name="adj1" fmla="val 50000"/>
            </a:avLst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Catalogs</a:t>
            </a:r>
            <a:endParaRPr lang="de-DE"/>
          </a:p>
        </p:txBody>
      </p:sp>
      <p:pic>
        <p:nvPicPr>
          <p:cNvPr id="25" name="Inhaltsplatzhalter 24" descr="PlugInDirector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2862228"/>
            <a:ext cx="1200150" cy="247650"/>
          </a:xfrm>
        </p:spPr>
      </p:pic>
      <p:sp>
        <p:nvSpPr>
          <p:cNvPr id="4" name="Abgerundetes Rechteck 3"/>
          <p:cNvSpPr/>
          <p:nvPr/>
        </p:nvSpPr>
        <p:spPr>
          <a:xfrm>
            <a:off x="1514128" y="3044716"/>
            <a:ext cx="57606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sp>
        <p:nvSpPr>
          <p:cNvPr id="7" name="Abgerundetes Rechteck 6"/>
          <p:cNvSpPr/>
          <p:nvPr/>
        </p:nvSpPr>
        <p:spPr>
          <a:xfrm>
            <a:off x="1666528" y="3197116"/>
            <a:ext cx="57606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sp>
        <p:nvSpPr>
          <p:cNvPr id="8" name="Abgerundetes Rechteck 7"/>
          <p:cNvSpPr/>
          <p:nvPr/>
        </p:nvSpPr>
        <p:spPr>
          <a:xfrm>
            <a:off x="1818928" y="3349516"/>
            <a:ext cx="57606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1971328" y="3501916"/>
            <a:ext cx="57606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sp>
        <p:nvSpPr>
          <p:cNvPr id="10" name="Abgerundetes Rechteck 9"/>
          <p:cNvSpPr/>
          <p:nvPr/>
        </p:nvSpPr>
        <p:spPr>
          <a:xfrm>
            <a:off x="3707904" y="2826795"/>
            <a:ext cx="1008112" cy="129614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1" name="Rechteck 10"/>
          <p:cNvSpPr/>
          <p:nvPr/>
        </p:nvSpPr>
        <p:spPr>
          <a:xfrm>
            <a:off x="1187624" y="2718212"/>
            <a:ext cx="1872208" cy="165618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1115616" y="2358172"/>
            <a:ext cx="1328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TypeCatalog</a:t>
            </a:r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3275856" y="2718212"/>
            <a:ext cx="1872208" cy="165618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3203848" y="2348880"/>
            <a:ext cx="177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AssemblyCatalog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5364088" y="2718212"/>
            <a:ext cx="1872208" cy="165618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5292080" y="2348880"/>
            <a:ext cx="1752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DirectoryCatalog</a:t>
            </a:r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3884374" y="3173194"/>
            <a:ext cx="230426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sp>
        <p:nvSpPr>
          <p:cNvPr id="19" name="Abgerundetes Rechteck 18"/>
          <p:cNvSpPr/>
          <p:nvPr/>
        </p:nvSpPr>
        <p:spPr>
          <a:xfrm>
            <a:off x="4036774" y="3325594"/>
            <a:ext cx="230426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4189174" y="3477994"/>
            <a:ext cx="230426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sp>
        <p:nvSpPr>
          <p:cNvPr id="21" name="Abgerundetes Rechteck 20"/>
          <p:cNvSpPr/>
          <p:nvPr/>
        </p:nvSpPr>
        <p:spPr>
          <a:xfrm>
            <a:off x="4341574" y="3630394"/>
            <a:ext cx="230426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3779912" y="4088564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Assembly</a:t>
            </a:r>
            <a:endParaRPr lang="de-DE" sz="1400"/>
          </a:p>
        </p:txBody>
      </p:sp>
      <p:sp>
        <p:nvSpPr>
          <p:cNvPr id="23" name="Abgerundetes Rechteck 22"/>
          <p:cNvSpPr/>
          <p:nvPr/>
        </p:nvSpPr>
        <p:spPr>
          <a:xfrm>
            <a:off x="2123728" y="3654316"/>
            <a:ext cx="57606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sp>
        <p:nvSpPr>
          <p:cNvPr id="24" name="Abgerundetes Rechteck 23"/>
          <p:cNvSpPr/>
          <p:nvPr/>
        </p:nvSpPr>
        <p:spPr>
          <a:xfrm>
            <a:off x="5796136" y="3150260"/>
            <a:ext cx="1008112" cy="2796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26" name="Abgerundetes Rechteck 25"/>
          <p:cNvSpPr/>
          <p:nvPr/>
        </p:nvSpPr>
        <p:spPr>
          <a:xfrm>
            <a:off x="5796136" y="3581400"/>
            <a:ext cx="1008112" cy="2796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27" name="Abgerundetes Rechteck 26"/>
          <p:cNvSpPr/>
          <p:nvPr/>
        </p:nvSpPr>
        <p:spPr>
          <a:xfrm>
            <a:off x="5796136" y="4013448"/>
            <a:ext cx="1008112" cy="2796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28" name="Abgerundetes Rechteck 27"/>
          <p:cNvSpPr/>
          <p:nvPr/>
        </p:nvSpPr>
        <p:spPr>
          <a:xfrm>
            <a:off x="5896946" y="3222268"/>
            <a:ext cx="230426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sp>
        <p:nvSpPr>
          <p:cNvPr id="29" name="Abgerundetes Rechteck 28"/>
          <p:cNvSpPr/>
          <p:nvPr/>
        </p:nvSpPr>
        <p:spPr>
          <a:xfrm>
            <a:off x="6127372" y="3222268"/>
            <a:ext cx="230426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sp>
        <p:nvSpPr>
          <p:cNvPr id="30" name="Abgerundetes Rechteck 29"/>
          <p:cNvSpPr/>
          <p:nvPr/>
        </p:nvSpPr>
        <p:spPr>
          <a:xfrm>
            <a:off x="6343396" y="3222268"/>
            <a:ext cx="230426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sp>
        <p:nvSpPr>
          <p:cNvPr id="31" name="Abgerundetes Rechteck 30"/>
          <p:cNvSpPr/>
          <p:nvPr/>
        </p:nvSpPr>
        <p:spPr>
          <a:xfrm>
            <a:off x="5911348" y="3645024"/>
            <a:ext cx="230426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sp>
        <p:nvSpPr>
          <p:cNvPr id="32" name="Abgerundetes Rechteck 31"/>
          <p:cNvSpPr/>
          <p:nvPr/>
        </p:nvSpPr>
        <p:spPr>
          <a:xfrm>
            <a:off x="6141774" y="3645024"/>
            <a:ext cx="230426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sp>
        <p:nvSpPr>
          <p:cNvPr id="33" name="Abgerundetes Rechteck 32"/>
          <p:cNvSpPr/>
          <p:nvPr/>
        </p:nvSpPr>
        <p:spPr>
          <a:xfrm>
            <a:off x="6357798" y="3645024"/>
            <a:ext cx="230426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sp>
        <p:nvSpPr>
          <p:cNvPr id="34" name="Abgerundetes Rechteck 33"/>
          <p:cNvSpPr/>
          <p:nvPr/>
        </p:nvSpPr>
        <p:spPr>
          <a:xfrm>
            <a:off x="5911348" y="4077072"/>
            <a:ext cx="230426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sp>
        <p:nvSpPr>
          <p:cNvPr id="35" name="Abgerundetes Rechteck 34"/>
          <p:cNvSpPr/>
          <p:nvPr/>
        </p:nvSpPr>
        <p:spPr>
          <a:xfrm>
            <a:off x="6141774" y="4077072"/>
            <a:ext cx="230426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sp>
        <p:nvSpPr>
          <p:cNvPr id="36" name="Abgerundetes Rechteck 35"/>
          <p:cNvSpPr/>
          <p:nvPr/>
        </p:nvSpPr>
        <p:spPr>
          <a:xfrm>
            <a:off x="6357798" y="4077072"/>
            <a:ext cx="230426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sp>
        <p:nvSpPr>
          <p:cNvPr id="50" name="Inhaltsplatzhalt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Elementare Katalogtypen</a:t>
            </a:r>
            <a:endParaRPr kumimoji="0" lang="de-DE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5364088" y="4371277"/>
            <a:ext cx="1872208" cy="50405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Abgerundetes Rechteck 51"/>
          <p:cNvSpPr/>
          <p:nvPr/>
        </p:nvSpPr>
        <p:spPr>
          <a:xfrm>
            <a:off x="5796136" y="4445496"/>
            <a:ext cx="1008112" cy="27964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53" name="Abgerundetes Rechteck 52"/>
          <p:cNvSpPr/>
          <p:nvPr/>
        </p:nvSpPr>
        <p:spPr>
          <a:xfrm>
            <a:off x="5911348" y="4509120"/>
            <a:ext cx="230426" cy="14401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sp>
        <p:nvSpPr>
          <p:cNvPr id="54" name="Abgerundetes Rechteck 53"/>
          <p:cNvSpPr/>
          <p:nvPr/>
        </p:nvSpPr>
        <p:spPr>
          <a:xfrm>
            <a:off x="6141774" y="4509120"/>
            <a:ext cx="230426" cy="14401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sp>
        <p:nvSpPr>
          <p:cNvPr id="55" name="Abgerundetes Rechteck 54"/>
          <p:cNvSpPr/>
          <p:nvPr/>
        </p:nvSpPr>
        <p:spPr>
          <a:xfrm>
            <a:off x="6357798" y="4509120"/>
            <a:ext cx="230426" cy="14401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sp>
        <p:nvSpPr>
          <p:cNvPr id="58" name="Abgerundete rechteckige Legende 57"/>
          <p:cNvSpPr/>
          <p:nvPr/>
        </p:nvSpPr>
        <p:spPr>
          <a:xfrm>
            <a:off x="2915816" y="4869160"/>
            <a:ext cx="1872208" cy="1512168"/>
          </a:xfrm>
          <a:prstGeom prst="wedgeRoundRectCallout">
            <a:avLst>
              <a:gd name="adj1" fmla="val 102587"/>
              <a:gd name="adj2" fmla="val -6484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Dynamisch zur Laufzeit hinzugefügt</a:t>
            </a:r>
          </a:p>
          <a:p>
            <a:pPr algn="ctr"/>
            <a:r>
              <a:rPr lang="de-DE" smtClean="0">
                <a:solidFill>
                  <a:schemeClr val="tx1"/>
                </a:solidFill>
              </a:rPr>
              <a:t>und erkannt</a:t>
            </a:r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Catalogs</a:t>
            </a:r>
            <a:endParaRPr lang="de-DE"/>
          </a:p>
        </p:txBody>
      </p:sp>
      <p:sp>
        <p:nvSpPr>
          <p:cNvPr id="45" name="Inhaltsplatzhalter 2"/>
          <p:cNvSpPr txBox="1">
            <a:spLocks/>
          </p:cNvSpPr>
          <p:nvPr/>
        </p:nvSpPr>
        <p:spPr>
          <a:xfrm>
            <a:off x="609600" y="16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Catalogs können in einer Hierarchie zusammengeführt werden</a:t>
            </a:r>
            <a:endParaRPr kumimoji="0" lang="de-DE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1691680" y="3501008"/>
            <a:ext cx="4824536" cy="252028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Textfeld 48"/>
          <p:cNvSpPr txBox="1"/>
          <p:nvPr/>
        </p:nvSpPr>
        <p:spPr>
          <a:xfrm>
            <a:off x="1619672" y="3140968"/>
            <a:ext cx="188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AggregateCatalog</a:t>
            </a:r>
            <a:endParaRPr lang="de-DE"/>
          </a:p>
        </p:txBody>
      </p:sp>
      <p:sp>
        <p:nvSpPr>
          <p:cNvPr id="56" name="Rechteck 55"/>
          <p:cNvSpPr/>
          <p:nvPr/>
        </p:nvSpPr>
        <p:spPr>
          <a:xfrm>
            <a:off x="1835696" y="4797152"/>
            <a:ext cx="2952328" cy="100811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Textfeld 58"/>
          <p:cNvSpPr txBox="1"/>
          <p:nvPr/>
        </p:nvSpPr>
        <p:spPr>
          <a:xfrm>
            <a:off x="1763688" y="4437112"/>
            <a:ext cx="187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AggregateCatalog</a:t>
            </a:r>
            <a:endParaRPr lang="de-DE"/>
          </a:p>
        </p:txBody>
      </p:sp>
      <p:grpSp>
        <p:nvGrpSpPr>
          <p:cNvPr id="75" name="Gruppieren 74"/>
          <p:cNvGrpSpPr/>
          <p:nvPr/>
        </p:nvGrpSpPr>
        <p:grpSpPr>
          <a:xfrm>
            <a:off x="1835696" y="3654316"/>
            <a:ext cx="803499" cy="710788"/>
            <a:chOff x="683568" y="3510300"/>
            <a:chExt cx="803499" cy="710788"/>
          </a:xfrm>
        </p:grpSpPr>
        <p:sp>
          <p:nvSpPr>
            <p:cNvPr id="66" name="Abgerundetes Rechteck 65"/>
            <p:cNvSpPr/>
            <p:nvPr/>
          </p:nvSpPr>
          <p:spPr>
            <a:xfrm>
              <a:off x="827584" y="3645024"/>
              <a:ext cx="247230" cy="1545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smtClean="0"/>
                <a:t>P</a:t>
              </a:r>
              <a:endParaRPr lang="de-DE" sz="1000"/>
            </a:p>
          </p:txBody>
        </p:sp>
        <p:sp>
          <p:nvSpPr>
            <p:cNvPr id="70" name="Rechteck 69"/>
            <p:cNvSpPr/>
            <p:nvPr/>
          </p:nvSpPr>
          <p:spPr>
            <a:xfrm>
              <a:off x="683568" y="3510300"/>
              <a:ext cx="803499" cy="710788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  <p:sp>
          <p:nvSpPr>
            <p:cNvPr id="72" name="Abgerundetes Rechteck 71"/>
            <p:cNvSpPr/>
            <p:nvPr/>
          </p:nvSpPr>
          <p:spPr>
            <a:xfrm>
              <a:off x="899592" y="3717032"/>
              <a:ext cx="247230" cy="1545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smtClean="0"/>
                <a:t>P</a:t>
              </a:r>
              <a:endParaRPr lang="de-DE" sz="1000"/>
            </a:p>
          </p:txBody>
        </p:sp>
        <p:sp>
          <p:nvSpPr>
            <p:cNvPr id="73" name="Abgerundetes Rechteck 72"/>
            <p:cNvSpPr/>
            <p:nvPr/>
          </p:nvSpPr>
          <p:spPr>
            <a:xfrm>
              <a:off x="971600" y="3789040"/>
              <a:ext cx="247230" cy="1545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smtClean="0"/>
                <a:t>P</a:t>
              </a:r>
              <a:endParaRPr lang="de-DE" sz="1000"/>
            </a:p>
          </p:txBody>
        </p:sp>
        <p:sp>
          <p:nvSpPr>
            <p:cNvPr id="74" name="Abgerundetes Rechteck 73"/>
            <p:cNvSpPr/>
            <p:nvPr/>
          </p:nvSpPr>
          <p:spPr>
            <a:xfrm>
              <a:off x="1043608" y="3861048"/>
              <a:ext cx="247230" cy="1545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smtClean="0"/>
                <a:t>P</a:t>
              </a:r>
              <a:endParaRPr lang="de-DE" sz="1000"/>
            </a:p>
          </p:txBody>
        </p:sp>
      </p:grpSp>
      <p:grpSp>
        <p:nvGrpSpPr>
          <p:cNvPr id="112" name="Gruppieren 111"/>
          <p:cNvGrpSpPr/>
          <p:nvPr/>
        </p:nvGrpSpPr>
        <p:grpSpPr>
          <a:xfrm>
            <a:off x="2771800" y="3645024"/>
            <a:ext cx="803499" cy="710788"/>
            <a:chOff x="2987824" y="3861048"/>
            <a:chExt cx="803499" cy="710788"/>
          </a:xfrm>
        </p:grpSpPr>
        <p:sp>
          <p:nvSpPr>
            <p:cNvPr id="77" name="Abgerundetes Rechteck 76"/>
            <p:cNvSpPr/>
            <p:nvPr/>
          </p:nvSpPr>
          <p:spPr>
            <a:xfrm>
              <a:off x="3131840" y="3995772"/>
              <a:ext cx="247230" cy="1545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smtClean="0"/>
                <a:t>P</a:t>
              </a:r>
              <a:endParaRPr lang="de-DE" sz="1000"/>
            </a:p>
          </p:txBody>
        </p:sp>
        <p:sp>
          <p:nvSpPr>
            <p:cNvPr id="78" name="Rechteck 77"/>
            <p:cNvSpPr/>
            <p:nvPr/>
          </p:nvSpPr>
          <p:spPr>
            <a:xfrm>
              <a:off x="2987824" y="3861048"/>
              <a:ext cx="803499" cy="710788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  <p:sp>
          <p:nvSpPr>
            <p:cNvPr id="79" name="Abgerundetes Rechteck 78"/>
            <p:cNvSpPr/>
            <p:nvPr/>
          </p:nvSpPr>
          <p:spPr>
            <a:xfrm>
              <a:off x="3203848" y="4067780"/>
              <a:ext cx="247230" cy="1545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smtClean="0"/>
                <a:t>P</a:t>
              </a:r>
              <a:endParaRPr lang="de-DE" sz="1000"/>
            </a:p>
          </p:txBody>
        </p:sp>
        <p:sp>
          <p:nvSpPr>
            <p:cNvPr id="80" name="Abgerundetes Rechteck 79"/>
            <p:cNvSpPr/>
            <p:nvPr/>
          </p:nvSpPr>
          <p:spPr>
            <a:xfrm>
              <a:off x="3275856" y="4139788"/>
              <a:ext cx="247230" cy="1545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smtClean="0"/>
                <a:t>P</a:t>
              </a:r>
              <a:endParaRPr lang="de-DE" sz="1000"/>
            </a:p>
          </p:txBody>
        </p:sp>
        <p:sp>
          <p:nvSpPr>
            <p:cNvPr id="81" name="Abgerundetes Rechteck 80"/>
            <p:cNvSpPr/>
            <p:nvPr/>
          </p:nvSpPr>
          <p:spPr>
            <a:xfrm>
              <a:off x="3347864" y="4211796"/>
              <a:ext cx="247230" cy="1545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smtClean="0"/>
                <a:t>P</a:t>
              </a:r>
              <a:endParaRPr lang="de-DE" sz="1000"/>
            </a:p>
          </p:txBody>
        </p:sp>
      </p:grpSp>
      <p:grpSp>
        <p:nvGrpSpPr>
          <p:cNvPr id="95" name="Gruppieren 94"/>
          <p:cNvGrpSpPr/>
          <p:nvPr/>
        </p:nvGrpSpPr>
        <p:grpSpPr>
          <a:xfrm>
            <a:off x="1979712" y="4941168"/>
            <a:ext cx="803499" cy="710788"/>
            <a:chOff x="5292080" y="3933056"/>
            <a:chExt cx="803499" cy="710788"/>
          </a:xfrm>
        </p:grpSpPr>
        <p:pic>
          <p:nvPicPr>
            <p:cNvPr id="82" name="Inhaltsplatzhalter 24" descr="PlugInDirectory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71300" y="4005064"/>
              <a:ext cx="640860" cy="132241"/>
            </a:xfrm>
            <a:prstGeom prst="rect">
              <a:avLst/>
            </a:prstGeom>
          </p:spPr>
        </p:pic>
        <p:sp>
          <p:nvSpPr>
            <p:cNvPr id="84" name="Abgerundetes Rechteck 83"/>
            <p:cNvSpPr/>
            <p:nvPr/>
          </p:nvSpPr>
          <p:spPr>
            <a:xfrm>
              <a:off x="5508104" y="4215777"/>
              <a:ext cx="432048" cy="149327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89" name="Rechteck 88"/>
            <p:cNvSpPr/>
            <p:nvPr/>
          </p:nvSpPr>
          <p:spPr>
            <a:xfrm>
              <a:off x="5292080" y="3933056"/>
              <a:ext cx="803499" cy="710788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  <p:sp>
          <p:nvSpPr>
            <p:cNvPr id="94" name="Abgerundetes Rechteck 93"/>
            <p:cNvSpPr/>
            <p:nvPr/>
          </p:nvSpPr>
          <p:spPr>
            <a:xfrm>
              <a:off x="5508104" y="4431801"/>
              <a:ext cx="432048" cy="149327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</p:grpSp>
      <p:sp>
        <p:nvSpPr>
          <p:cNvPr id="104" name="Rechteck 103"/>
          <p:cNvSpPr/>
          <p:nvPr/>
        </p:nvSpPr>
        <p:spPr>
          <a:xfrm>
            <a:off x="4644008" y="3645024"/>
            <a:ext cx="803499" cy="71078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00"/>
          </a:p>
        </p:txBody>
      </p:sp>
      <p:sp>
        <p:nvSpPr>
          <p:cNvPr id="105" name="Abgerundetes Rechteck 104"/>
          <p:cNvSpPr/>
          <p:nvPr/>
        </p:nvSpPr>
        <p:spPr>
          <a:xfrm>
            <a:off x="4824599" y="3767096"/>
            <a:ext cx="432048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06" name="Abgerundetes Rechteck 105"/>
          <p:cNvSpPr/>
          <p:nvPr/>
        </p:nvSpPr>
        <p:spPr>
          <a:xfrm>
            <a:off x="4881977" y="3918426"/>
            <a:ext cx="247230" cy="154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smtClean="0"/>
              <a:t>P</a:t>
            </a:r>
            <a:endParaRPr lang="de-DE" sz="1000"/>
          </a:p>
        </p:txBody>
      </p:sp>
      <p:sp>
        <p:nvSpPr>
          <p:cNvPr id="107" name="Abgerundetes Rechteck 106"/>
          <p:cNvSpPr/>
          <p:nvPr/>
        </p:nvSpPr>
        <p:spPr>
          <a:xfrm>
            <a:off x="4953985" y="3990434"/>
            <a:ext cx="247230" cy="154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smtClean="0"/>
              <a:t>P</a:t>
            </a:r>
            <a:endParaRPr lang="de-DE" sz="1000"/>
          </a:p>
        </p:txBody>
      </p:sp>
      <p:grpSp>
        <p:nvGrpSpPr>
          <p:cNvPr id="126" name="Gruppieren 125"/>
          <p:cNvGrpSpPr/>
          <p:nvPr/>
        </p:nvGrpSpPr>
        <p:grpSpPr>
          <a:xfrm>
            <a:off x="3707904" y="3645024"/>
            <a:ext cx="803499" cy="710788"/>
            <a:chOff x="3923928" y="3861048"/>
            <a:chExt cx="803499" cy="710788"/>
          </a:xfrm>
        </p:grpSpPr>
        <p:pic>
          <p:nvPicPr>
            <p:cNvPr id="97" name="Inhaltsplatzhalter 24" descr="PlugInDirectory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1737" y="3942348"/>
              <a:ext cx="640860" cy="132241"/>
            </a:xfrm>
            <a:prstGeom prst="rect">
              <a:avLst/>
            </a:prstGeom>
          </p:spPr>
        </p:pic>
        <p:sp>
          <p:nvSpPr>
            <p:cNvPr id="98" name="Abgerundetes Rechteck 97"/>
            <p:cNvSpPr/>
            <p:nvPr/>
          </p:nvSpPr>
          <p:spPr>
            <a:xfrm>
              <a:off x="4128541" y="4129139"/>
              <a:ext cx="432048" cy="149327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99" name="Rechteck 98"/>
            <p:cNvSpPr/>
            <p:nvPr/>
          </p:nvSpPr>
          <p:spPr>
            <a:xfrm>
              <a:off x="3923928" y="3861048"/>
              <a:ext cx="803499" cy="710788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  <p:sp>
          <p:nvSpPr>
            <p:cNvPr id="100" name="Abgerundetes Rechteck 99"/>
            <p:cNvSpPr/>
            <p:nvPr/>
          </p:nvSpPr>
          <p:spPr>
            <a:xfrm>
              <a:off x="4128541" y="4345163"/>
              <a:ext cx="432048" cy="149327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108" name="Abgerundetes Rechteck 107"/>
            <p:cNvSpPr/>
            <p:nvPr/>
          </p:nvSpPr>
          <p:spPr>
            <a:xfrm>
              <a:off x="4211960" y="4341183"/>
              <a:ext cx="184818" cy="1420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smtClean="0"/>
                <a:t>P</a:t>
              </a:r>
              <a:endParaRPr lang="de-DE" sz="1000"/>
            </a:p>
          </p:txBody>
        </p:sp>
        <p:sp>
          <p:nvSpPr>
            <p:cNvPr id="109" name="Abgerundetes Rechteck 108"/>
            <p:cNvSpPr/>
            <p:nvPr/>
          </p:nvSpPr>
          <p:spPr>
            <a:xfrm>
              <a:off x="4315174" y="4341182"/>
              <a:ext cx="184818" cy="1420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smtClean="0"/>
                <a:t>P</a:t>
              </a:r>
              <a:endParaRPr lang="de-DE" sz="1000"/>
            </a:p>
          </p:txBody>
        </p:sp>
        <p:sp>
          <p:nvSpPr>
            <p:cNvPr id="110" name="Abgerundetes Rechteck 109"/>
            <p:cNvSpPr/>
            <p:nvPr/>
          </p:nvSpPr>
          <p:spPr>
            <a:xfrm>
              <a:off x="4211960" y="4132474"/>
              <a:ext cx="184818" cy="1420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smtClean="0"/>
                <a:t>P</a:t>
              </a:r>
              <a:endParaRPr lang="de-DE" sz="1000"/>
            </a:p>
          </p:txBody>
        </p:sp>
        <p:sp>
          <p:nvSpPr>
            <p:cNvPr id="111" name="Abgerundetes Rechteck 110"/>
            <p:cNvSpPr/>
            <p:nvPr/>
          </p:nvSpPr>
          <p:spPr>
            <a:xfrm>
              <a:off x="4315174" y="4132473"/>
              <a:ext cx="184818" cy="1420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smtClean="0"/>
                <a:t>P</a:t>
              </a:r>
              <a:endParaRPr lang="de-DE" sz="1000"/>
            </a:p>
          </p:txBody>
        </p:sp>
      </p:grpSp>
      <p:grpSp>
        <p:nvGrpSpPr>
          <p:cNvPr id="113" name="Gruppieren 112"/>
          <p:cNvGrpSpPr/>
          <p:nvPr/>
        </p:nvGrpSpPr>
        <p:grpSpPr>
          <a:xfrm>
            <a:off x="5580112" y="3645024"/>
            <a:ext cx="803499" cy="710788"/>
            <a:chOff x="2987824" y="3861048"/>
            <a:chExt cx="803499" cy="710788"/>
          </a:xfrm>
        </p:grpSpPr>
        <p:sp>
          <p:nvSpPr>
            <p:cNvPr id="114" name="Abgerundetes Rechteck 113"/>
            <p:cNvSpPr/>
            <p:nvPr/>
          </p:nvSpPr>
          <p:spPr>
            <a:xfrm>
              <a:off x="3131840" y="3995772"/>
              <a:ext cx="247230" cy="154519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smtClean="0"/>
                <a:t>P</a:t>
              </a:r>
              <a:endParaRPr lang="de-DE" sz="1000"/>
            </a:p>
          </p:txBody>
        </p:sp>
        <p:sp>
          <p:nvSpPr>
            <p:cNvPr id="115" name="Rechteck 114"/>
            <p:cNvSpPr/>
            <p:nvPr/>
          </p:nvSpPr>
          <p:spPr>
            <a:xfrm>
              <a:off x="2987824" y="3861048"/>
              <a:ext cx="803499" cy="710788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  <p:sp>
          <p:nvSpPr>
            <p:cNvPr id="116" name="Abgerundetes Rechteck 115"/>
            <p:cNvSpPr/>
            <p:nvPr/>
          </p:nvSpPr>
          <p:spPr>
            <a:xfrm>
              <a:off x="3203848" y="4067780"/>
              <a:ext cx="247230" cy="154519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smtClean="0"/>
                <a:t>P</a:t>
              </a:r>
              <a:endParaRPr lang="de-DE" sz="1000"/>
            </a:p>
          </p:txBody>
        </p:sp>
        <p:sp>
          <p:nvSpPr>
            <p:cNvPr id="117" name="Abgerundetes Rechteck 116"/>
            <p:cNvSpPr/>
            <p:nvPr/>
          </p:nvSpPr>
          <p:spPr>
            <a:xfrm>
              <a:off x="3275856" y="4139788"/>
              <a:ext cx="247230" cy="154519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smtClean="0"/>
                <a:t>P</a:t>
              </a:r>
              <a:endParaRPr lang="de-DE" sz="1000"/>
            </a:p>
          </p:txBody>
        </p:sp>
        <p:sp>
          <p:nvSpPr>
            <p:cNvPr id="118" name="Abgerundetes Rechteck 117"/>
            <p:cNvSpPr/>
            <p:nvPr/>
          </p:nvSpPr>
          <p:spPr>
            <a:xfrm>
              <a:off x="3347864" y="4211796"/>
              <a:ext cx="247230" cy="154519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smtClean="0"/>
                <a:t>P</a:t>
              </a:r>
              <a:endParaRPr lang="de-DE" sz="1000"/>
            </a:p>
          </p:txBody>
        </p:sp>
      </p:grpSp>
      <p:sp>
        <p:nvSpPr>
          <p:cNvPr id="119" name="Abgerundete rechteckige Legende 118"/>
          <p:cNvSpPr/>
          <p:nvPr/>
        </p:nvSpPr>
        <p:spPr>
          <a:xfrm>
            <a:off x="6012160" y="2348880"/>
            <a:ext cx="2016224" cy="1080120"/>
          </a:xfrm>
          <a:prstGeom prst="wedgeRoundRectCallout">
            <a:avLst>
              <a:gd name="adj1" fmla="val -53452"/>
              <a:gd name="adj2" fmla="val 6944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Zur Laufzeit zum </a:t>
            </a:r>
          </a:p>
          <a:p>
            <a:pPr algn="ctr"/>
            <a:r>
              <a:rPr lang="de-DE" smtClean="0">
                <a:solidFill>
                  <a:schemeClr val="tx1"/>
                </a:solidFill>
              </a:rPr>
              <a:t>AggregateCatalog</a:t>
            </a:r>
          </a:p>
          <a:p>
            <a:pPr algn="ctr"/>
            <a:r>
              <a:rPr lang="de-DE" smtClean="0">
                <a:solidFill>
                  <a:schemeClr val="tx1"/>
                </a:solidFill>
              </a:rPr>
              <a:t>hinzugefügt</a:t>
            </a:r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127" name="Gruppieren 126"/>
          <p:cNvGrpSpPr/>
          <p:nvPr/>
        </p:nvGrpSpPr>
        <p:grpSpPr>
          <a:xfrm>
            <a:off x="2904405" y="4941168"/>
            <a:ext cx="803499" cy="710788"/>
            <a:chOff x="3923928" y="3861048"/>
            <a:chExt cx="803499" cy="710788"/>
          </a:xfrm>
        </p:grpSpPr>
        <p:pic>
          <p:nvPicPr>
            <p:cNvPr id="128" name="Inhaltsplatzhalter 24" descr="PlugInDirectory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1737" y="3942348"/>
              <a:ext cx="640860" cy="132241"/>
            </a:xfrm>
            <a:prstGeom prst="rect">
              <a:avLst/>
            </a:prstGeom>
          </p:spPr>
        </p:pic>
        <p:sp>
          <p:nvSpPr>
            <p:cNvPr id="129" name="Abgerundetes Rechteck 128"/>
            <p:cNvSpPr/>
            <p:nvPr/>
          </p:nvSpPr>
          <p:spPr>
            <a:xfrm>
              <a:off x="4128541" y="4129139"/>
              <a:ext cx="432048" cy="149327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130" name="Rechteck 129"/>
            <p:cNvSpPr/>
            <p:nvPr/>
          </p:nvSpPr>
          <p:spPr>
            <a:xfrm>
              <a:off x="3923928" y="3861048"/>
              <a:ext cx="803499" cy="710788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  <p:sp>
          <p:nvSpPr>
            <p:cNvPr id="131" name="Abgerundetes Rechteck 130"/>
            <p:cNvSpPr/>
            <p:nvPr/>
          </p:nvSpPr>
          <p:spPr>
            <a:xfrm>
              <a:off x="4128541" y="4345163"/>
              <a:ext cx="432048" cy="149327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132" name="Abgerundetes Rechteck 131"/>
            <p:cNvSpPr/>
            <p:nvPr/>
          </p:nvSpPr>
          <p:spPr>
            <a:xfrm>
              <a:off x="4211960" y="4341183"/>
              <a:ext cx="184818" cy="1420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smtClean="0"/>
                <a:t>P</a:t>
              </a:r>
              <a:endParaRPr lang="de-DE" sz="1000"/>
            </a:p>
          </p:txBody>
        </p:sp>
        <p:sp>
          <p:nvSpPr>
            <p:cNvPr id="133" name="Abgerundetes Rechteck 132"/>
            <p:cNvSpPr/>
            <p:nvPr/>
          </p:nvSpPr>
          <p:spPr>
            <a:xfrm>
              <a:off x="4315174" y="4341182"/>
              <a:ext cx="184818" cy="1420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smtClean="0"/>
                <a:t>P</a:t>
              </a:r>
              <a:endParaRPr lang="de-DE" sz="1000"/>
            </a:p>
          </p:txBody>
        </p:sp>
        <p:sp>
          <p:nvSpPr>
            <p:cNvPr id="134" name="Abgerundetes Rechteck 133"/>
            <p:cNvSpPr/>
            <p:nvPr/>
          </p:nvSpPr>
          <p:spPr>
            <a:xfrm>
              <a:off x="4211960" y="4132474"/>
              <a:ext cx="184818" cy="1420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smtClean="0"/>
                <a:t>P</a:t>
              </a:r>
              <a:endParaRPr lang="de-DE" sz="1000"/>
            </a:p>
          </p:txBody>
        </p:sp>
        <p:sp>
          <p:nvSpPr>
            <p:cNvPr id="135" name="Abgerundetes Rechteck 134"/>
            <p:cNvSpPr/>
            <p:nvPr/>
          </p:nvSpPr>
          <p:spPr>
            <a:xfrm>
              <a:off x="4315174" y="4132473"/>
              <a:ext cx="184818" cy="1420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smtClean="0"/>
                <a:t>P</a:t>
              </a:r>
              <a:endParaRPr lang="de-DE" sz="1000"/>
            </a:p>
          </p:txBody>
        </p:sp>
      </p:grpSp>
      <p:sp>
        <p:nvSpPr>
          <p:cNvPr id="136" name="Abgerundete rechteckige Legende 135"/>
          <p:cNvSpPr/>
          <p:nvPr/>
        </p:nvSpPr>
        <p:spPr>
          <a:xfrm>
            <a:off x="5796136" y="4653136"/>
            <a:ext cx="2016224" cy="1152128"/>
          </a:xfrm>
          <a:prstGeom prst="wedgeRoundRectCallout">
            <a:avLst>
              <a:gd name="adj1" fmla="val -106424"/>
              <a:gd name="adj2" fmla="val 1373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Zur Laufzeit</a:t>
            </a:r>
          </a:p>
          <a:p>
            <a:pPr algn="ctr"/>
            <a:r>
              <a:rPr lang="de-DE" smtClean="0">
                <a:solidFill>
                  <a:schemeClr val="tx1"/>
                </a:solidFill>
              </a:rPr>
              <a:t>aus dem</a:t>
            </a:r>
          </a:p>
          <a:p>
            <a:pPr algn="ctr"/>
            <a:r>
              <a:rPr lang="de-DE" smtClean="0">
                <a:solidFill>
                  <a:schemeClr val="tx1"/>
                </a:solidFill>
              </a:rPr>
              <a:t>AggregateCatalog</a:t>
            </a:r>
          </a:p>
          <a:p>
            <a:pPr algn="ctr"/>
            <a:r>
              <a:rPr lang="de-DE" smtClean="0">
                <a:solidFill>
                  <a:schemeClr val="tx1"/>
                </a:solidFill>
              </a:rPr>
              <a:t>entfernt</a:t>
            </a:r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144" name="Gruppieren 143"/>
          <p:cNvGrpSpPr/>
          <p:nvPr/>
        </p:nvGrpSpPr>
        <p:grpSpPr>
          <a:xfrm>
            <a:off x="3840509" y="4941168"/>
            <a:ext cx="803499" cy="710788"/>
            <a:chOff x="2987824" y="3861048"/>
            <a:chExt cx="803499" cy="710788"/>
          </a:xfrm>
        </p:grpSpPr>
        <p:sp>
          <p:nvSpPr>
            <p:cNvPr id="145" name="Abgerundetes Rechteck 144"/>
            <p:cNvSpPr/>
            <p:nvPr/>
          </p:nvSpPr>
          <p:spPr>
            <a:xfrm>
              <a:off x="3131840" y="3995772"/>
              <a:ext cx="247230" cy="154519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smtClean="0"/>
                <a:t>P</a:t>
              </a:r>
              <a:endParaRPr lang="de-DE" sz="1000"/>
            </a:p>
          </p:txBody>
        </p:sp>
        <p:sp>
          <p:nvSpPr>
            <p:cNvPr id="146" name="Rechteck 145"/>
            <p:cNvSpPr/>
            <p:nvPr/>
          </p:nvSpPr>
          <p:spPr>
            <a:xfrm>
              <a:off x="2987824" y="3861048"/>
              <a:ext cx="803499" cy="710788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  <p:sp>
          <p:nvSpPr>
            <p:cNvPr id="147" name="Abgerundetes Rechteck 146"/>
            <p:cNvSpPr/>
            <p:nvPr/>
          </p:nvSpPr>
          <p:spPr>
            <a:xfrm>
              <a:off x="3203848" y="4067780"/>
              <a:ext cx="247230" cy="154519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smtClean="0"/>
                <a:t>P</a:t>
              </a:r>
              <a:endParaRPr lang="de-DE" sz="1000"/>
            </a:p>
          </p:txBody>
        </p:sp>
        <p:sp>
          <p:nvSpPr>
            <p:cNvPr id="148" name="Abgerundetes Rechteck 147"/>
            <p:cNvSpPr/>
            <p:nvPr/>
          </p:nvSpPr>
          <p:spPr>
            <a:xfrm>
              <a:off x="3275856" y="4139788"/>
              <a:ext cx="247230" cy="154519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smtClean="0"/>
                <a:t>P</a:t>
              </a:r>
              <a:endParaRPr lang="de-DE" sz="1000"/>
            </a:p>
          </p:txBody>
        </p:sp>
        <p:sp>
          <p:nvSpPr>
            <p:cNvPr id="149" name="Abgerundetes Rechteck 148"/>
            <p:cNvSpPr/>
            <p:nvPr/>
          </p:nvSpPr>
          <p:spPr>
            <a:xfrm>
              <a:off x="3347864" y="4211796"/>
              <a:ext cx="247230" cy="154519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smtClean="0"/>
                <a:t>P</a:t>
              </a:r>
              <a:endParaRPr lang="de-DE" sz="1000"/>
            </a:p>
          </p:txBody>
        </p:sp>
      </p:grpSp>
      <p:pic>
        <p:nvPicPr>
          <p:cNvPr id="143" name="Picture 2" descr="C:\Users\Gerhard\AppData\Local\Microsoft\Windows\Temporary Internet Files\Content.IE5\YF0EFFOU\MC900432537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08029" y="4854530"/>
            <a:ext cx="871411" cy="8714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Offizielle Beschreibung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de-DE" smtClean="0"/>
              <a:t>"The Managed Extensibility Framework (MEF) is a new library in the .NET Framework that enables greater reuse of applications and components. Using MEF, .NET applications can make the shift from being statically compiled to dynamically composed."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Catalogs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TypeCatalog</a:t>
            </a:r>
            <a:endParaRPr lang="de-DE" dirty="0" smtClean="0"/>
          </a:p>
          <a:p>
            <a:pPr lvl="1"/>
            <a:r>
              <a:rPr lang="de-DE" dirty="0" smtClean="0"/>
              <a:t>Berücksichtigung aufgezählter Typen</a:t>
            </a:r>
          </a:p>
          <a:p>
            <a:pPr lvl="2"/>
            <a:r>
              <a:rPr lang="de-DE" dirty="0" smtClean="0"/>
              <a:t>Ähnelt zunächst mehr einer Registrierung, aber Liste muss nicht wie im Beispiel statisch vorliegen, sondern kann zur Laufzeit zusammengestellt werden!</a:t>
            </a:r>
          </a:p>
          <a:p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5276" y="4221088"/>
            <a:ext cx="49911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bgerundetes Rechteck 4"/>
          <p:cNvSpPr/>
          <p:nvPr/>
        </p:nvSpPr>
        <p:spPr>
          <a:xfrm>
            <a:off x="1298104" y="4482802"/>
            <a:ext cx="57606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1450504" y="4635202"/>
            <a:ext cx="57606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sp>
        <p:nvSpPr>
          <p:cNvPr id="8" name="Abgerundetes Rechteck 7"/>
          <p:cNvSpPr/>
          <p:nvPr/>
        </p:nvSpPr>
        <p:spPr>
          <a:xfrm>
            <a:off x="1602904" y="4787602"/>
            <a:ext cx="57606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1755304" y="4940002"/>
            <a:ext cx="57606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971600" y="4156298"/>
            <a:ext cx="1872208" cy="165618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s Rechteck 11"/>
          <p:cNvSpPr/>
          <p:nvPr/>
        </p:nvSpPr>
        <p:spPr>
          <a:xfrm>
            <a:off x="1907704" y="5092402"/>
            <a:ext cx="57606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Catalogs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AssemblyCatalog</a:t>
            </a:r>
            <a:endParaRPr lang="de-DE" dirty="0" smtClean="0"/>
          </a:p>
          <a:p>
            <a:pPr lvl="1"/>
            <a:r>
              <a:rPr lang="de-DE" dirty="0" smtClean="0"/>
              <a:t>Berücksichtigung aller Parts einer </a:t>
            </a:r>
            <a:r>
              <a:rPr lang="de-DE" dirty="0" err="1" smtClean="0"/>
              <a:t>Assembly</a:t>
            </a:r>
            <a:endParaRPr lang="de-DE" dirty="0" smtClean="0"/>
          </a:p>
          <a:p>
            <a:pPr lvl="1"/>
            <a:r>
              <a:rPr lang="de-DE" dirty="0" err="1" smtClean="0"/>
              <a:t>Assembly</a:t>
            </a:r>
            <a:r>
              <a:rPr lang="de-DE" dirty="0" smtClean="0"/>
              <a:t> muss selbst programmatisch</a:t>
            </a:r>
            <a:br>
              <a:rPr lang="de-DE" dirty="0" smtClean="0"/>
            </a:br>
            <a:r>
              <a:rPr lang="de-DE" dirty="0" smtClean="0"/>
              <a:t>geladen werden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4135" y="3983119"/>
            <a:ext cx="48482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bgerundetes Rechteck 4"/>
          <p:cNvSpPr/>
          <p:nvPr/>
        </p:nvSpPr>
        <p:spPr>
          <a:xfrm>
            <a:off x="1403648" y="4091702"/>
            <a:ext cx="1008112" cy="129614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6" name="Rechteck 5"/>
          <p:cNvSpPr/>
          <p:nvPr/>
        </p:nvSpPr>
        <p:spPr>
          <a:xfrm>
            <a:off x="971600" y="3983119"/>
            <a:ext cx="1872208" cy="165618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s Rechteck 7"/>
          <p:cNvSpPr/>
          <p:nvPr/>
        </p:nvSpPr>
        <p:spPr>
          <a:xfrm>
            <a:off x="1580118" y="4438101"/>
            <a:ext cx="230426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1732518" y="4590501"/>
            <a:ext cx="230426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sp>
        <p:nvSpPr>
          <p:cNvPr id="11" name="Abgerundetes Rechteck 10"/>
          <p:cNvSpPr/>
          <p:nvPr/>
        </p:nvSpPr>
        <p:spPr>
          <a:xfrm>
            <a:off x="1884918" y="4742901"/>
            <a:ext cx="230426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sp>
        <p:nvSpPr>
          <p:cNvPr id="12" name="Abgerundetes Rechteck 11"/>
          <p:cNvSpPr/>
          <p:nvPr/>
        </p:nvSpPr>
        <p:spPr>
          <a:xfrm>
            <a:off x="2037318" y="4895301"/>
            <a:ext cx="230426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1475656" y="5353471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Assembly</a:t>
            </a:r>
            <a:endParaRPr lang="de-DE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Catalogs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DirectoryCatalog</a:t>
            </a:r>
          </a:p>
          <a:p>
            <a:pPr lvl="1"/>
            <a:r>
              <a:rPr lang="de-DE" smtClean="0"/>
              <a:t>Berücksichtigen von Assemblies in Verzeichnis</a:t>
            </a:r>
          </a:p>
          <a:p>
            <a:pPr lvl="1"/>
            <a:r>
              <a:rPr lang="de-DE" smtClean="0"/>
              <a:t>Das Verzeichnis muß selbst überwacht werden</a:t>
            </a:r>
          </a:p>
          <a:p>
            <a:pPr lvl="5"/>
            <a:r>
              <a:rPr lang="de-DE" smtClean="0"/>
              <a:t>Bei Änderungen genügt ein Befehl an den DirectoryCatalog zum Anstoßen der Aktualisierung</a:t>
            </a:r>
            <a:br>
              <a:rPr lang="de-DE" smtClean="0"/>
            </a:br>
            <a:r>
              <a:rPr lang="de-DE" smtClean="0"/>
              <a:t>und damit zum Entfernen / Hinzufügen neuer Parts</a:t>
            </a:r>
          </a:p>
          <a:p>
            <a:pPr lvl="2"/>
            <a:endParaRPr lang="de-DE" smtClean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50" y="4509120"/>
            <a:ext cx="4905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Gewinkelte Verbindung 37"/>
          <p:cNvCxnSpPr/>
          <p:nvPr/>
        </p:nvCxnSpPr>
        <p:spPr>
          <a:xfrm rot="10800000">
            <a:off x="1043609" y="5151019"/>
            <a:ext cx="360040" cy="1588"/>
          </a:xfrm>
          <a:prstGeom prst="bentConnector3">
            <a:avLst>
              <a:gd name="adj1" fmla="val 50000"/>
            </a:avLst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winkelte Verbindung 37"/>
          <p:cNvCxnSpPr>
            <a:stCxn id="25" idx="1"/>
          </p:cNvCxnSpPr>
          <p:nvPr/>
        </p:nvCxnSpPr>
        <p:spPr>
          <a:xfrm rot="10800000">
            <a:off x="1043612" y="4214915"/>
            <a:ext cx="144013" cy="1372344"/>
          </a:xfrm>
          <a:prstGeom prst="bentConnector2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winkelte Verbindung 37"/>
          <p:cNvCxnSpPr/>
          <p:nvPr/>
        </p:nvCxnSpPr>
        <p:spPr>
          <a:xfrm rot="10800000">
            <a:off x="1043609" y="4717383"/>
            <a:ext cx="360040" cy="1588"/>
          </a:xfrm>
          <a:prstGeom prst="bentConnector3">
            <a:avLst>
              <a:gd name="adj1" fmla="val 50000"/>
            </a:avLst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winkelte Verbindung 37"/>
          <p:cNvCxnSpPr/>
          <p:nvPr/>
        </p:nvCxnSpPr>
        <p:spPr>
          <a:xfrm rot="10800000">
            <a:off x="1043608" y="4294627"/>
            <a:ext cx="360040" cy="1588"/>
          </a:xfrm>
          <a:prstGeom prst="bentConnector3">
            <a:avLst>
              <a:gd name="adj1" fmla="val 50000"/>
            </a:avLst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nhaltsplatzhalter 24" descr="PlugInDirecto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864167"/>
            <a:ext cx="1200150" cy="247650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755576" y="3720151"/>
            <a:ext cx="1872208" cy="165618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s Rechteck 11"/>
          <p:cNvSpPr/>
          <p:nvPr/>
        </p:nvSpPr>
        <p:spPr>
          <a:xfrm>
            <a:off x="1187624" y="4152199"/>
            <a:ext cx="1008112" cy="2796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3" name="Abgerundetes Rechteck 12"/>
          <p:cNvSpPr/>
          <p:nvPr/>
        </p:nvSpPr>
        <p:spPr>
          <a:xfrm>
            <a:off x="1187624" y="4583339"/>
            <a:ext cx="1008112" cy="2796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4" name="Abgerundetes Rechteck 13"/>
          <p:cNvSpPr/>
          <p:nvPr/>
        </p:nvSpPr>
        <p:spPr>
          <a:xfrm>
            <a:off x="1187624" y="5015387"/>
            <a:ext cx="1008112" cy="2796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5" name="Abgerundetes Rechteck 14"/>
          <p:cNvSpPr/>
          <p:nvPr/>
        </p:nvSpPr>
        <p:spPr>
          <a:xfrm>
            <a:off x="1288434" y="4224207"/>
            <a:ext cx="230426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sp>
        <p:nvSpPr>
          <p:cNvPr id="16" name="Abgerundetes Rechteck 15"/>
          <p:cNvSpPr/>
          <p:nvPr/>
        </p:nvSpPr>
        <p:spPr>
          <a:xfrm>
            <a:off x="1518860" y="4224207"/>
            <a:ext cx="230426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sp>
        <p:nvSpPr>
          <p:cNvPr id="17" name="Abgerundetes Rechteck 16"/>
          <p:cNvSpPr/>
          <p:nvPr/>
        </p:nvSpPr>
        <p:spPr>
          <a:xfrm>
            <a:off x="1734884" y="4224207"/>
            <a:ext cx="230426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1302836" y="4646963"/>
            <a:ext cx="230426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sp>
        <p:nvSpPr>
          <p:cNvPr id="19" name="Abgerundetes Rechteck 18"/>
          <p:cNvSpPr/>
          <p:nvPr/>
        </p:nvSpPr>
        <p:spPr>
          <a:xfrm>
            <a:off x="1533262" y="4646963"/>
            <a:ext cx="230426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1749286" y="4646963"/>
            <a:ext cx="230426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sp>
        <p:nvSpPr>
          <p:cNvPr id="21" name="Abgerundetes Rechteck 20"/>
          <p:cNvSpPr/>
          <p:nvPr/>
        </p:nvSpPr>
        <p:spPr>
          <a:xfrm>
            <a:off x="1302836" y="5079011"/>
            <a:ext cx="230426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sp>
        <p:nvSpPr>
          <p:cNvPr id="22" name="Abgerundetes Rechteck 21"/>
          <p:cNvSpPr/>
          <p:nvPr/>
        </p:nvSpPr>
        <p:spPr>
          <a:xfrm>
            <a:off x="1533262" y="5079011"/>
            <a:ext cx="230426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sp>
        <p:nvSpPr>
          <p:cNvPr id="23" name="Abgerundetes Rechteck 22"/>
          <p:cNvSpPr/>
          <p:nvPr/>
        </p:nvSpPr>
        <p:spPr>
          <a:xfrm>
            <a:off x="1749286" y="5079011"/>
            <a:ext cx="230426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755576" y="5373216"/>
            <a:ext cx="1872208" cy="50405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s Rechteck 24"/>
          <p:cNvSpPr/>
          <p:nvPr/>
        </p:nvSpPr>
        <p:spPr>
          <a:xfrm>
            <a:off x="1187624" y="5447435"/>
            <a:ext cx="1008112" cy="27964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26" name="Abgerundetes Rechteck 25"/>
          <p:cNvSpPr/>
          <p:nvPr/>
        </p:nvSpPr>
        <p:spPr>
          <a:xfrm>
            <a:off x="1302836" y="5511059"/>
            <a:ext cx="230426" cy="14401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sp>
        <p:nvSpPr>
          <p:cNvPr id="27" name="Abgerundetes Rechteck 26"/>
          <p:cNvSpPr/>
          <p:nvPr/>
        </p:nvSpPr>
        <p:spPr>
          <a:xfrm>
            <a:off x="1533262" y="5511059"/>
            <a:ext cx="230426" cy="14401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sp>
        <p:nvSpPr>
          <p:cNvPr id="28" name="Abgerundetes Rechteck 27"/>
          <p:cNvSpPr/>
          <p:nvPr/>
        </p:nvSpPr>
        <p:spPr>
          <a:xfrm>
            <a:off x="1749286" y="5511059"/>
            <a:ext cx="230426" cy="14401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Catalogs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de-DE" dirty="0" err="1" smtClean="0"/>
              <a:t>AggregateCatalog</a:t>
            </a:r>
            <a:endParaRPr lang="de-DE" dirty="0" smtClean="0"/>
          </a:p>
          <a:p>
            <a:pPr lvl="1"/>
            <a:r>
              <a:rPr lang="de-DE" dirty="0" smtClean="0"/>
              <a:t>Fasst mehrere </a:t>
            </a:r>
            <a:r>
              <a:rPr lang="de-DE" dirty="0" err="1" smtClean="0"/>
              <a:t>Catalogs</a:t>
            </a:r>
            <a:r>
              <a:rPr lang="de-DE" dirty="0" smtClean="0"/>
              <a:t> zusammen</a:t>
            </a:r>
          </a:p>
          <a:p>
            <a:pPr lvl="1"/>
            <a:r>
              <a:rPr lang="de-DE" dirty="0" smtClean="0"/>
              <a:t>Programmatisches Hinzufügen und Entfernen von </a:t>
            </a:r>
            <a:r>
              <a:rPr lang="de-DE" dirty="0" err="1" smtClean="0"/>
              <a:t>Catalogs</a:t>
            </a:r>
            <a:r>
              <a:rPr lang="de-DE" dirty="0" smtClean="0"/>
              <a:t> ist möglich</a:t>
            </a:r>
            <a:endParaRPr lang="de-DE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7351" y="4010347"/>
            <a:ext cx="36290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967" y="3761581"/>
            <a:ext cx="33337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</a:t>
            </a:r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Sichtbares ...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Szenario ähnlich dem ersten Beispiel</a:t>
            </a:r>
          </a:p>
          <a:p>
            <a:r>
              <a:rPr lang="de-DE" dirty="0" smtClean="0"/>
              <a:t>Erweiterungen:</a:t>
            </a:r>
          </a:p>
          <a:p>
            <a:pPr lvl="1"/>
            <a:r>
              <a:rPr lang="de-DE" dirty="0" smtClean="0"/>
              <a:t>Verwendung eines </a:t>
            </a:r>
            <a:r>
              <a:rPr lang="de-DE" dirty="0" err="1" smtClean="0"/>
              <a:t>DirectoryCatalog</a:t>
            </a:r>
            <a:endParaRPr lang="de-DE" dirty="0" smtClean="0"/>
          </a:p>
          <a:p>
            <a:pPr lvl="2"/>
            <a:r>
              <a:rPr lang="de-DE" dirty="0" smtClean="0"/>
              <a:t>Einfaches </a:t>
            </a:r>
            <a:r>
              <a:rPr lang="de-DE" dirty="0" err="1" smtClean="0"/>
              <a:t>Deployment</a:t>
            </a:r>
            <a:r>
              <a:rPr lang="de-DE" dirty="0" smtClean="0"/>
              <a:t> neuer Operatoren</a:t>
            </a:r>
          </a:p>
          <a:p>
            <a:pPr lvl="1"/>
            <a:r>
              <a:rPr lang="de-DE" dirty="0" smtClean="0"/>
              <a:t>Operatoren exportieren sich nicht nur, sondern importieren einen Dienst zur Fehleranzeige</a:t>
            </a:r>
          </a:p>
          <a:p>
            <a:pPr lvl="1"/>
            <a:r>
              <a:rPr lang="de-DE" dirty="0" smtClean="0"/>
              <a:t>Einsatz des </a:t>
            </a:r>
            <a:r>
              <a:rPr lang="de-DE" dirty="0" err="1" smtClean="0"/>
              <a:t>Recomposition</a:t>
            </a:r>
            <a:r>
              <a:rPr lang="de-DE" dirty="0" smtClean="0"/>
              <a:t>-Features</a:t>
            </a:r>
            <a:br>
              <a:rPr lang="de-DE" dirty="0" smtClean="0"/>
            </a:br>
            <a:r>
              <a:rPr lang="de-DE" dirty="0" smtClean="0"/>
              <a:t>(später mehr dazu)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48"/>
          <p:cNvSpPr/>
          <p:nvPr/>
        </p:nvSpPr>
        <p:spPr>
          <a:xfrm>
            <a:off x="827584" y="1700808"/>
            <a:ext cx="2952328" cy="46085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827584" y="4149080"/>
            <a:ext cx="6112296" cy="2160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>
            <a:off x="827584" y="1700808"/>
            <a:ext cx="6120680" cy="936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</a:t>
            </a:r>
            <a:endParaRPr lang="de-DE"/>
          </a:p>
        </p:txBody>
      </p:sp>
      <p:cxnSp>
        <p:nvCxnSpPr>
          <p:cNvPr id="18" name="Gewinkelte Verbindung 37"/>
          <p:cNvCxnSpPr>
            <a:stCxn id="37" idx="1"/>
          </p:cNvCxnSpPr>
          <p:nvPr/>
        </p:nvCxnSpPr>
        <p:spPr>
          <a:xfrm rot="10800000">
            <a:off x="4283968" y="2420888"/>
            <a:ext cx="144016" cy="436240"/>
          </a:xfrm>
          <a:prstGeom prst="bentConnector2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nhaltsplatzhalter 24" descr="PlugInDirecto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214156"/>
            <a:ext cx="1200150" cy="247650"/>
          </a:xfrm>
          <a:prstGeom prst="rect">
            <a:avLst/>
          </a:prstGeom>
        </p:spPr>
      </p:pic>
      <p:sp>
        <p:nvSpPr>
          <p:cNvPr id="22" name="Rechteck 21"/>
          <p:cNvSpPr/>
          <p:nvPr/>
        </p:nvSpPr>
        <p:spPr>
          <a:xfrm>
            <a:off x="3995936" y="2070140"/>
            <a:ext cx="1872208" cy="56677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3923928" y="1700808"/>
            <a:ext cx="1752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DirectoryCatalog</a:t>
            </a:r>
            <a:endParaRPr lang="de-DE"/>
          </a:p>
        </p:txBody>
      </p:sp>
      <p:sp>
        <p:nvSpPr>
          <p:cNvPr id="36" name="Rechteck 35"/>
          <p:cNvSpPr/>
          <p:nvPr/>
        </p:nvSpPr>
        <p:spPr>
          <a:xfrm>
            <a:off x="3995936" y="2636912"/>
            <a:ext cx="1872208" cy="50405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Abgerundetes Rechteck 36"/>
          <p:cNvSpPr/>
          <p:nvPr/>
        </p:nvSpPr>
        <p:spPr>
          <a:xfrm>
            <a:off x="4427984" y="2717304"/>
            <a:ext cx="1008112" cy="27964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39" name="Abgerundetes Rechteck 38"/>
          <p:cNvSpPr/>
          <p:nvPr/>
        </p:nvSpPr>
        <p:spPr>
          <a:xfrm>
            <a:off x="4773622" y="2780928"/>
            <a:ext cx="230426" cy="14401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sp>
        <p:nvSpPr>
          <p:cNvPr id="42" name="Rechteck 41"/>
          <p:cNvSpPr/>
          <p:nvPr/>
        </p:nvSpPr>
        <p:spPr>
          <a:xfrm>
            <a:off x="1043608" y="2069305"/>
            <a:ext cx="2448272" cy="67847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Composition</a:t>
            </a:r>
          </a:p>
          <a:p>
            <a:pPr algn="ctr"/>
            <a:r>
              <a:rPr lang="de-DE" smtClean="0">
                <a:solidFill>
                  <a:schemeClr val="tx1"/>
                </a:solidFill>
              </a:rPr>
              <a:t>Container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6477674" y="2708920"/>
            <a:ext cx="1724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smtClean="0"/>
              <a:t>AdditionOperator.dll</a:t>
            </a:r>
            <a:endParaRPr lang="de-DE" sz="1400" b="1"/>
          </a:p>
        </p:txBody>
      </p:sp>
      <p:cxnSp>
        <p:nvCxnSpPr>
          <p:cNvPr id="47" name="Gerade Verbindung mit Pfeil 46"/>
          <p:cNvCxnSpPr>
            <a:endCxn id="22" idx="1"/>
          </p:cNvCxnSpPr>
          <p:nvPr/>
        </p:nvCxnSpPr>
        <p:spPr>
          <a:xfrm>
            <a:off x="3491880" y="2348880"/>
            <a:ext cx="504056" cy="46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eck 47"/>
          <p:cNvSpPr/>
          <p:nvPr/>
        </p:nvSpPr>
        <p:spPr>
          <a:xfrm>
            <a:off x="1043608" y="3103599"/>
            <a:ext cx="244827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Calculator</a:t>
            </a:r>
          </a:p>
        </p:txBody>
      </p:sp>
      <p:sp>
        <p:nvSpPr>
          <p:cNvPr id="52" name="Rechteck 51"/>
          <p:cNvSpPr/>
          <p:nvPr/>
        </p:nvSpPr>
        <p:spPr>
          <a:xfrm>
            <a:off x="3995936" y="3140968"/>
            <a:ext cx="1872208" cy="50405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Abgerundetes Rechteck 52"/>
          <p:cNvSpPr/>
          <p:nvPr/>
        </p:nvSpPr>
        <p:spPr>
          <a:xfrm>
            <a:off x="4427984" y="3221360"/>
            <a:ext cx="1008112" cy="27964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55" name="Abgerundetes Rechteck 54"/>
          <p:cNvSpPr/>
          <p:nvPr/>
        </p:nvSpPr>
        <p:spPr>
          <a:xfrm>
            <a:off x="4773622" y="3284984"/>
            <a:ext cx="230426" cy="14401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cxnSp>
        <p:nvCxnSpPr>
          <p:cNvPr id="58" name="Gewinkelte Verbindung 37"/>
          <p:cNvCxnSpPr>
            <a:stCxn id="53" idx="1"/>
          </p:cNvCxnSpPr>
          <p:nvPr/>
        </p:nvCxnSpPr>
        <p:spPr>
          <a:xfrm rot="10800000">
            <a:off x="4283968" y="2420888"/>
            <a:ext cx="144016" cy="940296"/>
          </a:xfrm>
          <a:prstGeom prst="bentConnector2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/>
          <p:cNvSpPr txBox="1"/>
          <p:nvPr/>
        </p:nvSpPr>
        <p:spPr>
          <a:xfrm>
            <a:off x="6473928" y="3212976"/>
            <a:ext cx="2130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smtClean="0"/>
              <a:t>MultiplicationOperator.dll</a:t>
            </a:r>
            <a:endParaRPr lang="de-DE" sz="1400" b="1"/>
          </a:p>
        </p:txBody>
      </p:sp>
      <p:cxnSp>
        <p:nvCxnSpPr>
          <p:cNvPr id="64" name="Gerade Verbindung mit Pfeil 63"/>
          <p:cNvCxnSpPr/>
          <p:nvPr/>
        </p:nvCxnSpPr>
        <p:spPr>
          <a:xfrm rot="5400000">
            <a:off x="2106409" y="2942263"/>
            <a:ext cx="322671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2267744" y="2780928"/>
            <a:ext cx="107850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400" b="1" smtClean="0"/>
              <a:t>Konfiguriert</a:t>
            </a:r>
            <a:endParaRPr lang="de-DE" sz="1400" b="1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309070"/>
            <a:ext cx="4640585" cy="18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Gerade Verbindung mit Pfeil 30"/>
          <p:cNvCxnSpPr/>
          <p:nvPr/>
        </p:nvCxnSpPr>
        <p:spPr>
          <a:xfrm rot="5400000">
            <a:off x="2069039" y="4022384"/>
            <a:ext cx="397411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2289689" y="3875678"/>
            <a:ext cx="74892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400" b="1" smtClean="0"/>
              <a:t>Binding</a:t>
            </a:r>
            <a:endParaRPr lang="de-DE" sz="1400" b="1"/>
          </a:p>
        </p:txBody>
      </p:sp>
      <p:sp>
        <p:nvSpPr>
          <p:cNvPr id="60" name="Textfeld 59"/>
          <p:cNvSpPr txBox="1"/>
          <p:nvPr/>
        </p:nvSpPr>
        <p:spPr>
          <a:xfrm>
            <a:off x="827584" y="1340768"/>
            <a:ext cx="124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Application</a:t>
            </a:r>
            <a:endParaRPr lang="de-DE"/>
          </a:p>
        </p:txBody>
      </p:sp>
      <p:sp>
        <p:nvSpPr>
          <p:cNvPr id="63" name="Rechteck 62"/>
          <p:cNvSpPr/>
          <p:nvPr/>
        </p:nvSpPr>
        <p:spPr>
          <a:xfrm>
            <a:off x="3995936" y="3645024"/>
            <a:ext cx="1872208" cy="50405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Abgerundetes Rechteck 64"/>
          <p:cNvSpPr/>
          <p:nvPr/>
        </p:nvSpPr>
        <p:spPr>
          <a:xfrm>
            <a:off x="4427984" y="3725416"/>
            <a:ext cx="1008112" cy="27964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66" name="Abgerundetes Rechteck 65"/>
          <p:cNvSpPr/>
          <p:nvPr/>
        </p:nvSpPr>
        <p:spPr>
          <a:xfrm>
            <a:off x="4773622" y="3789040"/>
            <a:ext cx="230426" cy="14401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</a:t>
            </a:r>
            <a:endParaRPr lang="de-DE"/>
          </a:p>
        </p:txBody>
      </p:sp>
      <p:sp>
        <p:nvSpPr>
          <p:cNvPr id="67" name="Textfeld 66"/>
          <p:cNvSpPr txBox="1"/>
          <p:nvPr/>
        </p:nvSpPr>
        <p:spPr>
          <a:xfrm>
            <a:off x="6473928" y="3697287"/>
            <a:ext cx="1631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smtClean="0"/>
              <a:t>DivisonOperator.dll</a:t>
            </a:r>
            <a:endParaRPr lang="de-DE" sz="1400" b="1"/>
          </a:p>
        </p:txBody>
      </p:sp>
      <p:sp>
        <p:nvSpPr>
          <p:cNvPr id="68" name="Pfeil nach links 67"/>
          <p:cNvSpPr/>
          <p:nvPr/>
        </p:nvSpPr>
        <p:spPr>
          <a:xfrm>
            <a:off x="6056510" y="2752810"/>
            <a:ext cx="36004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Pfeil nach links 68"/>
          <p:cNvSpPr/>
          <p:nvPr/>
        </p:nvSpPr>
        <p:spPr>
          <a:xfrm>
            <a:off x="6041880" y="3249551"/>
            <a:ext cx="36004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Pfeil nach links 69"/>
          <p:cNvSpPr/>
          <p:nvPr/>
        </p:nvSpPr>
        <p:spPr>
          <a:xfrm>
            <a:off x="6049195" y="3746292"/>
            <a:ext cx="36004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</a:t>
            </a:r>
            <a:endParaRPr lang="de-DE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0888"/>
            <a:ext cx="78771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de-DE" dirty="0" smtClean="0"/>
              <a:t>Verwendung des </a:t>
            </a:r>
            <a:r>
              <a:rPr lang="de-DE" dirty="0" err="1" smtClean="0"/>
              <a:t>DirectoryCatalog</a:t>
            </a:r>
            <a:endParaRPr lang="de-DE" dirty="0"/>
          </a:p>
        </p:txBody>
      </p:sp>
      <p:sp>
        <p:nvSpPr>
          <p:cNvPr id="8" name="Abgerundetes Rechteck 7"/>
          <p:cNvSpPr/>
          <p:nvPr/>
        </p:nvSpPr>
        <p:spPr>
          <a:xfrm>
            <a:off x="2267744" y="3356992"/>
            <a:ext cx="5832648" cy="288032"/>
          </a:xfrm>
          <a:prstGeom prst="round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4499992" y="4782294"/>
            <a:ext cx="2808312" cy="288032"/>
          </a:xfrm>
          <a:prstGeom prst="round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 rechteckige Legende 9"/>
          <p:cNvSpPr/>
          <p:nvPr/>
        </p:nvSpPr>
        <p:spPr>
          <a:xfrm>
            <a:off x="1835696" y="5445224"/>
            <a:ext cx="1872208" cy="1008112"/>
          </a:xfrm>
          <a:prstGeom prst="wedgeRoundRectCallout">
            <a:avLst>
              <a:gd name="adj1" fmla="val 92412"/>
              <a:gd name="adj2" fmla="val -8752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Aktualisierung der Parts</a:t>
            </a:r>
          </a:p>
          <a:p>
            <a:pPr algn="ctr"/>
            <a:r>
              <a:rPr lang="de-DE" smtClean="0">
                <a:solidFill>
                  <a:schemeClr val="tx1"/>
                </a:solidFill>
              </a:rPr>
              <a:t>anstossen</a:t>
            </a:r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</a:t>
            </a:r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de-DE" dirty="0" smtClean="0"/>
              <a:t>Operatoren (Parts) importieren Fehlerdienst</a:t>
            </a:r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504" y="2321421"/>
            <a:ext cx="68103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bgerundetes Rechteck 8"/>
          <p:cNvSpPr/>
          <p:nvPr/>
        </p:nvSpPr>
        <p:spPr>
          <a:xfrm>
            <a:off x="899592" y="2996952"/>
            <a:ext cx="4032448" cy="288032"/>
          </a:xfrm>
          <a:prstGeom prst="round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</a:t>
            </a:r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de-DE" smtClean="0"/>
              <a:t>Initialisierung des Containers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549" y="2348880"/>
            <a:ext cx="61626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bgerundetes Rechteck 4"/>
          <p:cNvSpPr/>
          <p:nvPr/>
        </p:nvSpPr>
        <p:spPr>
          <a:xfrm>
            <a:off x="800350" y="2598122"/>
            <a:ext cx="5771914" cy="1045192"/>
          </a:xfrm>
          <a:prstGeom prst="round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Weitere Beschreibungen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>
              <a:buNone/>
            </a:pPr>
            <a:r>
              <a:rPr lang="de-DE" sz="2400" smtClean="0"/>
              <a:t>"Extensible Framework for composing applications from a set of loosely-coupled parts discovered and evolving at runtime."</a:t>
            </a:r>
          </a:p>
          <a:p>
            <a:pPr marL="0">
              <a:buNone/>
            </a:pPr>
            <a:endParaRPr lang="de-DE" sz="2400" smtClean="0"/>
          </a:p>
          <a:p>
            <a:pPr marL="0">
              <a:buNone/>
            </a:pPr>
            <a:r>
              <a:rPr lang="de-DE" sz="2400" smtClean="0"/>
              <a:t>"</a:t>
            </a:r>
            <a:r>
              <a:rPr lang="en-US" sz="2400" smtClean="0"/>
              <a:t>Standard model for defining and consuming application extensibility points."</a:t>
            </a:r>
          </a:p>
          <a:p>
            <a:pPr marL="0">
              <a:buNone/>
            </a:pP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"MEF is built for </a:t>
            </a:r>
            <a:r>
              <a:rPr lang="en-US" sz="2400" b="1" smtClean="0"/>
              <a:t>open systems</a:t>
            </a:r>
            <a:r>
              <a:rPr lang="en-US" sz="2400" smtClean="0"/>
              <a:t> – scenarios in which the complete set of components that make up an application is defined at execution-time."</a:t>
            </a:r>
          </a:p>
          <a:p>
            <a:pPr marL="0">
              <a:buNone/>
            </a:pPr>
            <a:endParaRPr lang="en-US" sz="2400" smtClean="0"/>
          </a:p>
          <a:p>
            <a:pPr marL="0">
              <a:buNone/>
            </a:pPr>
            <a:r>
              <a:rPr lang="en-US" sz="2400" smtClean="0"/>
              <a:t>"MEF presents a simple solution for the runtime extensibility problem. Until now, any application that wanted to support a plugin model needed to create its own infrastructure from scratch. Those plugins would often be application-specific and could not be reused across multiple implementations."</a:t>
            </a:r>
          </a:p>
          <a:p>
            <a:pPr marL="0">
              <a:buNone/>
            </a:pPr>
            <a:endParaRPr lang="en-US" sz="2400" smtClean="0"/>
          </a:p>
          <a:p>
            <a:pPr marL="0">
              <a:buNone/>
            </a:pPr>
            <a:endParaRPr lang="de-DE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Kernkonzepte Teil 3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Metadata</a:t>
            </a:r>
            <a:r>
              <a:rPr lang="de-DE" dirty="0" smtClean="0"/>
              <a:t> et al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MEF und </a:t>
            </a:r>
            <a:r>
              <a:rPr lang="de-DE" dirty="0" err="1" smtClean="0"/>
              <a:t>IoC</a:t>
            </a:r>
            <a:r>
              <a:rPr lang="de-DE" dirty="0" smtClean="0"/>
              <a:t>-Container</a:t>
            </a:r>
            <a:endParaRPr lang="de-DE" dirty="0"/>
          </a:p>
        </p:txBody>
      </p:sp>
      <p:graphicFrame>
        <p:nvGraphicFramePr>
          <p:cNvPr id="9" name="Diagramm 8"/>
          <p:cNvGraphicFramePr/>
          <p:nvPr/>
        </p:nvGraphicFramePr>
        <p:xfrm>
          <a:off x="1907704" y="2060848"/>
          <a:ext cx="515989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Gerade Verbindung mit Pfeil 10"/>
          <p:cNvCxnSpPr/>
          <p:nvPr/>
        </p:nvCxnSpPr>
        <p:spPr>
          <a:xfrm>
            <a:off x="2051720" y="5229200"/>
            <a:ext cx="4896544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3682792" y="5301208"/>
            <a:ext cx="1577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Spezialisierung</a:t>
            </a:r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020272" y="2613973"/>
            <a:ext cx="205197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t>"Knowns"</a:t>
            </a:r>
          </a:p>
          <a:p>
            <a:r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t>Registration</a:t>
            </a:r>
          </a:p>
          <a:p>
            <a:r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t>AOP</a:t>
            </a:r>
          </a:p>
          <a:p>
            <a:r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t>Erweiterbarkeit</a:t>
            </a:r>
          </a:p>
          <a:p>
            <a:r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t>Externe Konfiguration</a:t>
            </a:r>
          </a:p>
          <a:p>
            <a:r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t>Child Container</a:t>
            </a:r>
          </a:p>
          <a:p>
            <a:r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t>Lifecycle Management</a:t>
            </a:r>
          </a:p>
          <a:p>
            <a:r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t>...</a:t>
            </a:r>
            <a:endParaRPr lang="de-DE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51564" y="2737083"/>
            <a:ext cx="1428148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t>"Unknowns"</a:t>
            </a:r>
          </a:p>
          <a:p>
            <a:pPr algn="r"/>
            <a:r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t>Discovery</a:t>
            </a:r>
          </a:p>
          <a:p>
            <a:pPr algn="r"/>
            <a:r>
              <a:rPr lang="de-DE" sz="2000" b="1" smtClean="0"/>
              <a:t>Metadata</a:t>
            </a:r>
          </a:p>
          <a:p>
            <a:pPr algn="r"/>
            <a:r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t>Recomposition</a:t>
            </a:r>
          </a:p>
          <a:p>
            <a:pPr algn="r"/>
            <a:r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t>Deployment</a:t>
            </a:r>
          </a:p>
          <a:p>
            <a:pPr algn="r"/>
            <a:r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t>...</a:t>
            </a:r>
          </a:p>
          <a:p>
            <a:pPr algn="r"/>
            <a:endParaRPr lang="de-DE" sz="16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 rot="5400000">
            <a:off x="4295465" y="5227489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Metadata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de-DE" dirty="0" err="1" smtClean="0"/>
              <a:t>Annotierung</a:t>
            </a:r>
            <a:r>
              <a:rPr lang="de-DE" dirty="0" smtClean="0"/>
              <a:t> von Exports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r>
              <a:rPr lang="de-DE" dirty="0" smtClean="0"/>
              <a:t>Wie können mir diese Metadaten nutzen?</a:t>
            </a:r>
          </a:p>
          <a:p>
            <a:pPr lvl="1"/>
            <a:r>
              <a:rPr lang="de-DE" dirty="0" smtClean="0"/>
              <a:t>Sie beschreiben, wie ein Part in seinen Kontext einzubinden ist</a:t>
            </a:r>
          </a:p>
          <a:p>
            <a:pPr lvl="1"/>
            <a:r>
              <a:rPr lang="de-DE" dirty="0" smtClean="0"/>
              <a:t>Beispiele</a:t>
            </a:r>
          </a:p>
          <a:p>
            <a:pPr lvl="2"/>
            <a:r>
              <a:rPr lang="de-DE" dirty="0" smtClean="0"/>
              <a:t>Reihenfolge (Order) bezüglich anderer Parts</a:t>
            </a:r>
          </a:p>
          <a:p>
            <a:pPr lvl="2"/>
            <a:r>
              <a:rPr lang="de-DE" dirty="0" smtClean="0"/>
              <a:t>Priorität</a:t>
            </a:r>
          </a:p>
          <a:p>
            <a:pPr lvl="2"/>
            <a:r>
              <a:rPr lang="de-DE" dirty="0" smtClean="0"/>
              <a:t>Darstellungsmodi und Ort (modal, nicht modal, Top/</a:t>
            </a:r>
            <a:r>
              <a:rPr lang="de-DE" dirty="0" err="1" smtClean="0"/>
              <a:t>Bottom</a:t>
            </a:r>
            <a:r>
              <a:rPr lang="de-DE" dirty="0" smtClean="0"/>
              <a:t>)</a:t>
            </a:r>
          </a:p>
          <a:p>
            <a:pPr lvl="2"/>
            <a:r>
              <a:rPr lang="de-DE" dirty="0" smtClean="0"/>
              <a:t>Auszuführen in Phase </a:t>
            </a:r>
            <a:r>
              <a:rPr lang="de-DE" dirty="0" err="1" smtClean="0"/>
              <a:t>Initializing</a:t>
            </a:r>
            <a:r>
              <a:rPr lang="de-DE" dirty="0" smtClean="0"/>
              <a:t>, </a:t>
            </a:r>
            <a:r>
              <a:rPr lang="de-DE" dirty="0" err="1" smtClean="0"/>
              <a:t>Loading</a:t>
            </a:r>
            <a:r>
              <a:rPr lang="de-DE" dirty="0" smtClean="0"/>
              <a:t>, ...</a:t>
            </a:r>
          </a:p>
          <a:p>
            <a:pPr lvl="2"/>
            <a:r>
              <a:rPr lang="de-DE" dirty="0" smtClean="0"/>
              <a:t>Textuelle Beschreibung</a:t>
            </a:r>
          </a:p>
          <a:p>
            <a:pPr lvl="2"/>
            <a:r>
              <a:rPr lang="de-DE" dirty="0" smtClean="0"/>
              <a:t>…</a:t>
            </a:r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437" y="2012693"/>
            <a:ext cx="5114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Metadata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smtClean="0"/>
              <a:t>Metadaten können zur differenzierten Behandlung importierter Parts verwendet werden</a:t>
            </a:r>
          </a:p>
          <a:p>
            <a:pPr lvl="1"/>
            <a:r>
              <a:rPr lang="de-DE" dirty="0" smtClean="0"/>
              <a:t>Programmatische Differenzierung</a:t>
            </a:r>
          </a:p>
          <a:p>
            <a:pPr lvl="2"/>
            <a:r>
              <a:rPr lang="de-DE" dirty="0" smtClean="0"/>
              <a:t>Hole Informationen über alle Parts ([</a:t>
            </a:r>
            <a:r>
              <a:rPr lang="de-DE" dirty="0" err="1" smtClean="0"/>
              <a:t>ImportMany</a:t>
            </a:r>
            <a:r>
              <a:rPr lang="de-DE" dirty="0" smtClean="0"/>
              <a:t>]),</a:t>
            </a:r>
            <a:br>
              <a:rPr lang="de-DE" dirty="0" smtClean="0"/>
            </a:br>
            <a:r>
              <a:rPr lang="de-DE" dirty="0" smtClean="0"/>
              <a:t>werte deren Metadaten aus und entscheide pro Part,</a:t>
            </a:r>
            <a:br>
              <a:rPr lang="de-DE" dirty="0" smtClean="0"/>
            </a:br>
            <a:r>
              <a:rPr lang="de-DE" dirty="0" smtClean="0"/>
              <a:t>was zu tun ist</a:t>
            </a:r>
          </a:p>
          <a:p>
            <a:pPr lvl="2"/>
            <a:r>
              <a:rPr lang="de-DE" dirty="0" smtClean="0"/>
              <a:t>Dabei können die Metadaten ausgewertet werden und Parts</a:t>
            </a:r>
            <a:br>
              <a:rPr lang="de-DE" dirty="0" smtClean="0"/>
            </a:br>
            <a:r>
              <a:rPr lang="de-DE" dirty="0" smtClean="0"/>
              <a:t>bei Bedarf (!) erzeugt werden</a:t>
            </a:r>
          </a:p>
          <a:p>
            <a:pPr lvl="2"/>
            <a:endParaRPr lang="de-DE" dirty="0" smtClean="0"/>
          </a:p>
          <a:p>
            <a:pPr lvl="1"/>
            <a:r>
              <a:rPr lang="de-DE" dirty="0" smtClean="0"/>
              <a:t>Deklarative Filterung durch MEF anhand der Metadaten </a:t>
            </a:r>
          </a:p>
          <a:p>
            <a:pPr lvl="2"/>
            <a:r>
              <a:rPr lang="de-DE" dirty="0" smtClean="0"/>
              <a:t>MEF bietet nur diejenigen Parts an, die bezüglich ihrer Metadaten-</a:t>
            </a:r>
            <a:r>
              <a:rPr lang="de-DE" dirty="0" err="1" smtClean="0"/>
              <a:t>Annotierung</a:t>
            </a:r>
            <a:r>
              <a:rPr lang="de-DE" dirty="0" smtClean="0"/>
              <a:t> bestimmte Bedingungen erfüllen</a:t>
            </a:r>
          </a:p>
          <a:p>
            <a:pPr lvl="2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Metadaten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Programmatische Differenzierung</a:t>
            </a:r>
          </a:p>
          <a:p>
            <a:pPr lvl="1"/>
            <a:endParaRPr lang="de-DE" smtClean="0"/>
          </a:p>
          <a:p>
            <a:pPr lvl="1"/>
            <a:endParaRPr lang="de-DE" smtClean="0"/>
          </a:p>
          <a:p>
            <a:pPr lvl="1"/>
            <a:endParaRPr lang="de-DE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690" y="2355701"/>
            <a:ext cx="52101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bgerundetes Rechteck 6"/>
          <p:cNvSpPr/>
          <p:nvPr/>
        </p:nvSpPr>
        <p:spPr>
          <a:xfrm>
            <a:off x="827584" y="2355701"/>
            <a:ext cx="5184576" cy="288032"/>
          </a:xfrm>
          <a:prstGeom prst="round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s Rechteck 7"/>
          <p:cNvSpPr/>
          <p:nvPr/>
        </p:nvSpPr>
        <p:spPr>
          <a:xfrm>
            <a:off x="827584" y="3795861"/>
            <a:ext cx="5256584" cy="288032"/>
          </a:xfrm>
          <a:prstGeom prst="round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Metadaten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Programmatische Differenzierung</a:t>
            </a:r>
          </a:p>
          <a:p>
            <a:pPr lvl="2"/>
            <a:r>
              <a:rPr lang="de-DE" smtClean="0"/>
              <a:t>Werte die die Metadaten aller Actions aus und behandle die Actions unterschiedlich</a:t>
            </a:r>
          </a:p>
          <a:p>
            <a:pPr lvl="1"/>
            <a:endParaRPr lang="de-DE" smtClean="0"/>
          </a:p>
          <a:p>
            <a:pPr lvl="1"/>
            <a:endParaRPr lang="de-DE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140968"/>
            <a:ext cx="81438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462" y="4177359"/>
            <a:ext cx="6781800" cy="20193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6" name="Abgerundetes Rechteck 5"/>
          <p:cNvSpPr/>
          <p:nvPr/>
        </p:nvSpPr>
        <p:spPr>
          <a:xfrm>
            <a:off x="1043608" y="3645024"/>
            <a:ext cx="6264696" cy="288032"/>
          </a:xfrm>
          <a:prstGeom prst="round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Metadaten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Deklarative Filterung</a:t>
            </a:r>
          </a:p>
          <a:p>
            <a:pPr lvl="1"/>
            <a:endParaRPr lang="de-DE" smtClean="0"/>
          </a:p>
          <a:p>
            <a:pPr lvl="1"/>
            <a:endParaRPr lang="de-DE" smtClean="0"/>
          </a:p>
          <a:p>
            <a:pPr lvl="1"/>
            <a:endParaRPr lang="de-DE" smtClean="0"/>
          </a:p>
        </p:txBody>
      </p:sp>
      <p:sp>
        <p:nvSpPr>
          <p:cNvPr id="18" name="Abgerundetes Rechteck 17"/>
          <p:cNvSpPr/>
          <p:nvPr/>
        </p:nvSpPr>
        <p:spPr>
          <a:xfrm>
            <a:off x="5940152" y="1850269"/>
            <a:ext cx="1944216" cy="13279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mtClean="0"/>
              <a:t>Name und Typ müssen passen</a:t>
            </a:r>
            <a:endParaRPr lang="de-DE"/>
          </a:p>
        </p:txBody>
      </p:sp>
      <p:sp>
        <p:nvSpPr>
          <p:cNvPr id="32" name="Abgerundetes Rechteck 31"/>
          <p:cNvSpPr/>
          <p:nvPr/>
        </p:nvSpPr>
        <p:spPr>
          <a:xfrm>
            <a:off x="5940152" y="3515816"/>
            <a:ext cx="1944216" cy="13279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mtClean="0"/>
              <a:t>Nicht </a:t>
            </a:r>
          </a:p>
          <a:p>
            <a:pPr algn="ctr"/>
            <a:r>
              <a:rPr lang="de-DE" smtClean="0"/>
              <a:t>annotierte</a:t>
            </a:r>
          </a:p>
          <a:p>
            <a:pPr algn="ctr"/>
            <a:r>
              <a:rPr lang="de-DE" smtClean="0"/>
              <a:t>Action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73213"/>
            <a:ext cx="397192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Gerade Verbindung mit Pfeil 14"/>
          <p:cNvCxnSpPr>
            <a:stCxn id="52" idx="3"/>
            <a:endCxn id="18" idx="1"/>
          </p:cNvCxnSpPr>
          <p:nvPr/>
        </p:nvCxnSpPr>
        <p:spPr>
          <a:xfrm flipV="1">
            <a:off x="4629150" y="2514243"/>
            <a:ext cx="1311002" cy="2986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54" idx="0"/>
            <a:endCxn id="18" idx="1"/>
          </p:cNvCxnSpPr>
          <p:nvPr/>
        </p:nvCxnSpPr>
        <p:spPr>
          <a:xfrm rot="5400000" flipH="1" flipV="1">
            <a:off x="2608289" y="2137695"/>
            <a:ext cx="2955314" cy="3708411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endCxn id="32" idx="1"/>
          </p:cNvCxnSpPr>
          <p:nvPr/>
        </p:nvCxnSpPr>
        <p:spPr>
          <a:xfrm flipV="1">
            <a:off x="4355976" y="4179790"/>
            <a:ext cx="1584176" cy="15902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bgerundetes Rechteck 51"/>
          <p:cNvSpPr/>
          <p:nvPr/>
        </p:nvSpPr>
        <p:spPr>
          <a:xfrm>
            <a:off x="2527201" y="2373213"/>
            <a:ext cx="2101949" cy="288032"/>
          </a:xfrm>
          <a:prstGeom prst="round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Abgerundetes Rechteck 53"/>
          <p:cNvSpPr/>
          <p:nvPr/>
        </p:nvSpPr>
        <p:spPr>
          <a:xfrm>
            <a:off x="1259633" y="5469557"/>
            <a:ext cx="1944216" cy="288032"/>
          </a:xfrm>
          <a:prstGeom prst="round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Metadaten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Deklarative Filterung</a:t>
            </a:r>
          </a:p>
          <a:p>
            <a:pPr lvl="1"/>
            <a:r>
              <a:rPr lang="de-DE" sz="2400" dirty="0" smtClean="0"/>
              <a:t>Berücksichtige ausschließlich Actions, bei denen </a:t>
            </a:r>
            <a:r>
              <a:rPr lang="de-DE" sz="2400" dirty="0" err="1" smtClean="0"/>
              <a:t>Metadata</a:t>
            </a:r>
            <a:r>
              <a:rPr lang="de-DE" sz="2400" dirty="0" smtClean="0"/>
              <a:t> unter vorgegebenen </a:t>
            </a:r>
            <a:r>
              <a:rPr lang="de-DE" sz="2400" dirty="0" err="1" smtClean="0"/>
              <a:t>Keys</a:t>
            </a:r>
            <a:r>
              <a:rPr lang="de-DE" sz="2400" dirty="0" smtClean="0"/>
              <a:t> (Properties der Schnittstelle) hinterlegt sind</a:t>
            </a:r>
          </a:p>
          <a:p>
            <a:pPr lvl="1"/>
            <a:r>
              <a:rPr lang="de-DE" sz="2400" dirty="0" smtClean="0"/>
              <a:t>"Duck-</a:t>
            </a:r>
            <a:r>
              <a:rPr lang="de-DE" sz="2400" dirty="0" err="1" smtClean="0"/>
              <a:t>Typing</a:t>
            </a:r>
            <a:r>
              <a:rPr lang="de-DE" sz="2400" dirty="0" smtClean="0"/>
              <a:t>"</a:t>
            </a:r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50" y="4045268"/>
            <a:ext cx="5267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bgerundetes Rechteck 7"/>
          <p:cNvSpPr/>
          <p:nvPr/>
        </p:nvSpPr>
        <p:spPr>
          <a:xfrm>
            <a:off x="4932040" y="5085184"/>
            <a:ext cx="1944216" cy="13279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mtClean="0"/>
              <a:t>Liefert UpdateAction</a:t>
            </a:r>
          </a:p>
          <a:p>
            <a:pPr algn="ctr"/>
            <a:r>
              <a:rPr lang="de-DE" smtClean="0"/>
              <a:t>aber nicht</a:t>
            </a:r>
          </a:p>
          <a:p>
            <a:pPr algn="ctr"/>
            <a:r>
              <a:rPr lang="de-DE" smtClean="0"/>
              <a:t>ZoomAction</a:t>
            </a:r>
            <a:endParaRPr lang="de-DE"/>
          </a:p>
        </p:txBody>
      </p:sp>
      <p:cxnSp>
        <p:nvCxnSpPr>
          <p:cNvPr id="9" name="Gerade Verbindung mit Pfeil 8"/>
          <p:cNvCxnSpPr>
            <a:endCxn id="8" idx="1"/>
          </p:cNvCxnSpPr>
          <p:nvPr/>
        </p:nvCxnSpPr>
        <p:spPr>
          <a:xfrm>
            <a:off x="3203848" y="4797152"/>
            <a:ext cx="1728192" cy="952006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MEF und IoC-Container</a:t>
            </a:r>
            <a:endParaRPr lang="de-DE"/>
          </a:p>
        </p:txBody>
      </p:sp>
      <p:graphicFrame>
        <p:nvGraphicFramePr>
          <p:cNvPr id="9" name="Diagramm 8"/>
          <p:cNvGraphicFramePr/>
          <p:nvPr/>
        </p:nvGraphicFramePr>
        <p:xfrm>
          <a:off x="1907704" y="2060848"/>
          <a:ext cx="515989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Gerade Verbindung mit Pfeil 10"/>
          <p:cNvCxnSpPr/>
          <p:nvPr/>
        </p:nvCxnSpPr>
        <p:spPr>
          <a:xfrm>
            <a:off x="2051720" y="5229200"/>
            <a:ext cx="4896544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3682792" y="5301208"/>
            <a:ext cx="1577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Spezialisierung</a:t>
            </a:r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020272" y="2613973"/>
            <a:ext cx="205197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t>"Knowns"</a:t>
            </a:r>
          </a:p>
          <a:p>
            <a:r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t>Registration</a:t>
            </a:r>
          </a:p>
          <a:p>
            <a:r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t>AOP</a:t>
            </a:r>
          </a:p>
          <a:p>
            <a:r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t>Erweiterbarkeit</a:t>
            </a:r>
          </a:p>
          <a:p>
            <a:r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t>Externe Konfiguration</a:t>
            </a:r>
          </a:p>
          <a:p>
            <a:r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t>Child Container</a:t>
            </a:r>
          </a:p>
          <a:p>
            <a:r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t>Lifecycle Management</a:t>
            </a:r>
          </a:p>
          <a:p>
            <a:r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t>...</a:t>
            </a:r>
            <a:endParaRPr lang="de-DE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05059" y="2737083"/>
            <a:ext cx="17746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t>"Unknowns"</a:t>
            </a:r>
          </a:p>
          <a:p>
            <a:pPr algn="r"/>
            <a:r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t>Discovery</a:t>
            </a:r>
          </a:p>
          <a:p>
            <a:pPr algn="r"/>
            <a:r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t>Metadata</a:t>
            </a:r>
          </a:p>
          <a:p>
            <a:pPr algn="r"/>
            <a:r>
              <a:rPr lang="de-DE" sz="2000" b="1" smtClean="0"/>
              <a:t>Recomposition</a:t>
            </a:r>
          </a:p>
          <a:p>
            <a:pPr algn="r"/>
            <a:r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t>Deployment</a:t>
            </a:r>
          </a:p>
          <a:p>
            <a:pPr algn="r"/>
            <a:r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t>...</a:t>
            </a:r>
          </a:p>
          <a:p>
            <a:pPr algn="r"/>
            <a:endParaRPr lang="de-DE" sz="16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 rot="5400000">
            <a:off x="4295465" y="5227489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Recomposition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Bereits gesehen:</a:t>
            </a:r>
            <a:br>
              <a:rPr lang="de-DE" dirty="0" smtClean="0"/>
            </a:br>
            <a:r>
              <a:rPr lang="de-DE" sz="2800" dirty="0" err="1" smtClean="0"/>
              <a:t>Composition</a:t>
            </a:r>
            <a:r>
              <a:rPr lang="de-DE" sz="2800" dirty="0" smtClean="0"/>
              <a:t> Container erzeugt </a:t>
            </a:r>
            <a:r>
              <a:rPr lang="de-DE" sz="2800" dirty="0" err="1" smtClean="0"/>
              <a:t>Objekgraphen</a:t>
            </a:r>
            <a:r>
              <a:rPr lang="de-DE" sz="2800" dirty="0" smtClean="0"/>
              <a:t> einmalig</a:t>
            </a:r>
          </a:p>
          <a:p>
            <a:r>
              <a:rPr lang="de-DE" dirty="0" err="1" smtClean="0"/>
              <a:t>Recomposition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800" dirty="0" smtClean="0"/>
              <a:t>Wenn sich der Fundus der Parts des </a:t>
            </a:r>
            <a:r>
              <a:rPr lang="de-DE" sz="2800" dirty="0" err="1" smtClean="0"/>
              <a:t>Composition</a:t>
            </a:r>
            <a:r>
              <a:rPr lang="de-DE" sz="2800" dirty="0" smtClean="0"/>
              <a:t> Container zur Laufzeit ändert, werden die erzeugte Objekte automatisch angepasst</a:t>
            </a:r>
            <a:endParaRPr lang="de-DE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157192"/>
            <a:ext cx="41719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bgerundetes Rechteck 5"/>
          <p:cNvSpPr/>
          <p:nvPr/>
        </p:nvSpPr>
        <p:spPr>
          <a:xfrm>
            <a:off x="2051719" y="5157192"/>
            <a:ext cx="2548855" cy="288032"/>
          </a:xfrm>
          <a:prstGeom prst="round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MEF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>
              <a:buNone/>
            </a:pPr>
            <a:r>
              <a:rPr lang="de-DE" sz="4100" b="1" dirty="0" smtClean="0"/>
              <a:t>MEF dient der Entwicklung dynamisch</a:t>
            </a:r>
          </a:p>
          <a:p>
            <a:pPr marL="0">
              <a:buNone/>
            </a:pPr>
            <a:r>
              <a:rPr lang="de-DE" sz="4100" b="1" dirty="0" smtClean="0"/>
              <a:t>erweiterbarer Anwendungen</a:t>
            </a:r>
          </a:p>
          <a:p>
            <a:endParaRPr lang="de-DE" b="1" dirty="0" smtClean="0"/>
          </a:p>
          <a:p>
            <a:r>
              <a:rPr lang="de-DE" b="1" dirty="0" smtClean="0"/>
              <a:t>Der Architekt</a:t>
            </a:r>
            <a:br>
              <a:rPr lang="de-DE" b="1" dirty="0" smtClean="0"/>
            </a:br>
            <a:r>
              <a:rPr lang="de-DE" sz="2600" dirty="0" smtClean="0"/>
              <a:t>schafft mit MEF für eine Anwendung den Rahmen, der gutes Design durch das </a:t>
            </a:r>
            <a:r>
              <a:rPr lang="de-DE" sz="2600" b="1" dirty="0" smtClean="0"/>
              <a:t>Open </a:t>
            </a:r>
            <a:r>
              <a:rPr lang="de-DE" sz="2600" b="1" dirty="0" err="1" smtClean="0"/>
              <a:t>Closed</a:t>
            </a:r>
            <a:r>
              <a:rPr lang="de-DE" sz="2600" b="1" dirty="0" smtClean="0"/>
              <a:t> </a:t>
            </a:r>
            <a:r>
              <a:rPr lang="de-DE" sz="2600" b="1" dirty="0" err="1" smtClean="0"/>
              <a:t>Principle</a:t>
            </a:r>
            <a:r>
              <a:rPr lang="de-DE" sz="2600" dirty="0" smtClean="0"/>
              <a:t> (OCP) fördert: "Open </a:t>
            </a:r>
            <a:r>
              <a:rPr lang="de-DE" sz="2600" dirty="0" err="1" smtClean="0"/>
              <a:t>for</a:t>
            </a:r>
            <a:r>
              <a:rPr lang="de-DE" sz="2600" dirty="0" smtClean="0"/>
              <a:t> </a:t>
            </a:r>
            <a:r>
              <a:rPr lang="de-DE" sz="2600" dirty="0" err="1" smtClean="0"/>
              <a:t>extension</a:t>
            </a:r>
            <a:r>
              <a:rPr lang="de-DE" sz="2600" dirty="0" smtClean="0"/>
              <a:t>, </a:t>
            </a:r>
            <a:r>
              <a:rPr lang="de-DE" sz="2600" dirty="0" err="1" smtClean="0"/>
              <a:t>closed</a:t>
            </a:r>
            <a:r>
              <a:rPr lang="de-DE" sz="2600" dirty="0" smtClean="0"/>
              <a:t> </a:t>
            </a:r>
            <a:r>
              <a:rPr lang="de-DE" sz="2600" dirty="0" err="1" smtClean="0"/>
              <a:t>for</a:t>
            </a:r>
            <a:r>
              <a:rPr lang="de-DE" sz="2600" dirty="0" smtClean="0"/>
              <a:t> </a:t>
            </a:r>
            <a:r>
              <a:rPr lang="de-DE" sz="2600" dirty="0" err="1" smtClean="0"/>
              <a:t>modification</a:t>
            </a:r>
            <a:r>
              <a:rPr lang="de-DE" sz="2600" dirty="0" smtClean="0"/>
              <a:t>". MEF unterstützt </a:t>
            </a:r>
            <a:r>
              <a:rPr lang="de-DE" sz="2600" b="1" dirty="0" smtClean="0"/>
              <a:t>lose Kopplung</a:t>
            </a:r>
            <a:r>
              <a:rPr lang="de-DE" sz="2600" dirty="0" smtClean="0"/>
              <a:t> von Anwendung und Komponenten mit den bekannten Vorteilen. MEF unterstützt ein </a:t>
            </a:r>
            <a:r>
              <a:rPr lang="de-DE" sz="2600" b="1" dirty="0" err="1" smtClean="0"/>
              <a:t>Deployment</a:t>
            </a:r>
            <a:r>
              <a:rPr lang="de-DE" sz="2600" b="1" dirty="0" smtClean="0"/>
              <a:t>-Modell</a:t>
            </a:r>
            <a:r>
              <a:rPr lang="de-DE" sz="2600" dirty="0" smtClean="0"/>
              <a:t> und stellt – richtig angewendet – die </a:t>
            </a:r>
            <a:r>
              <a:rPr lang="de-DE" sz="2600" b="1" dirty="0" err="1" smtClean="0"/>
              <a:t>Wartbarkeit</a:t>
            </a:r>
            <a:r>
              <a:rPr lang="de-DE" sz="2600" b="1" dirty="0" smtClean="0"/>
              <a:t> </a:t>
            </a:r>
            <a:r>
              <a:rPr lang="de-DE" sz="2600" dirty="0" smtClean="0"/>
              <a:t>der wachsenden Anwendung sicher.</a:t>
            </a:r>
            <a:br>
              <a:rPr lang="de-DE" sz="2600" dirty="0" smtClean="0"/>
            </a:br>
            <a:r>
              <a:rPr lang="de-DE" sz="2600" dirty="0" smtClean="0"/>
              <a:t>MEF bietet Mechanismen dafür, </a:t>
            </a:r>
            <a:r>
              <a:rPr lang="de-DE" sz="2600" b="1" dirty="0" smtClean="0"/>
              <a:t>Startup-Zeiten</a:t>
            </a:r>
            <a:r>
              <a:rPr lang="de-DE" sz="2600" dirty="0" smtClean="0"/>
              <a:t> einer Anwendung klein zu halten. Architekten lieben </a:t>
            </a:r>
            <a:r>
              <a:rPr lang="de-DE" sz="2600" b="1" dirty="0" smtClean="0"/>
              <a:t>Standards</a:t>
            </a:r>
            <a:r>
              <a:rPr lang="de-DE" sz="2600" dirty="0" smtClean="0"/>
              <a:t> – MEF ist Teil des .NET Framework 4.0.</a:t>
            </a:r>
          </a:p>
          <a:p>
            <a:endParaRPr lang="de-DE" dirty="0" smtClean="0"/>
          </a:p>
          <a:p>
            <a:r>
              <a:rPr lang="de-DE" b="1" dirty="0" smtClean="0"/>
              <a:t>Der Entwickler</a:t>
            </a:r>
            <a:br>
              <a:rPr lang="de-DE" b="1" dirty="0" smtClean="0"/>
            </a:br>
            <a:r>
              <a:rPr lang="de-DE" sz="2600" dirty="0" smtClean="0"/>
              <a:t>findet eine standardisierte Lösung für das </a:t>
            </a:r>
            <a:r>
              <a:rPr lang="de-DE" sz="2600" b="1" dirty="0" smtClean="0"/>
              <a:t>technische Problem</a:t>
            </a:r>
            <a:r>
              <a:rPr lang="de-DE" sz="2600" dirty="0" smtClean="0"/>
              <a:t>, einer Anwendung zur Laufzeit dynamisch zu erweitern und zusammenzustellen (Stichworte: Framework, Infrastruktur für Plug-Ins, </a:t>
            </a:r>
            <a:r>
              <a:rPr lang="de-DE" sz="2600" dirty="0" err="1" smtClean="0"/>
              <a:t>Extensibility</a:t>
            </a:r>
            <a:r>
              <a:rPr lang="de-DE" sz="2600" dirty="0" smtClean="0"/>
              <a:t>, Dynamic </a:t>
            </a:r>
            <a:r>
              <a:rPr lang="de-DE" sz="2600" dirty="0" err="1" smtClean="0"/>
              <a:t>Composition</a:t>
            </a:r>
            <a:r>
              <a:rPr lang="de-DE" sz="2600" dirty="0" smtClean="0"/>
              <a:t>)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Recomposition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Bereits gesehen:</a:t>
            </a:r>
            <a:br>
              <a:rPr lang="de-DE" smtClean="0"/>
            </a:br>
            <a:r>
              <a:rPr lang="de-DE" sz="2800" smtClean="0"/>
              <a:t>Composition Container erzeugt Objektgraphen</a:t>
            </a:r>
          </a:p>
          <a:p>
            <a:r>
              <a:rPr lang="de-DE" smtClean="0"/>
              <a:t>Recomposition</a:t>
            </a:r>
            <a:br>
              <a:rPr lang="de-DE" smtClean="0"/>
            </a:br>
            <a:r>
              <a:rPr lang="de-DE" sz="2800" smtClean="0"/>
              <a:t>Wenn sich der Fundus der Parts (Catalog) des Composition Container zur Laufzweit ändert, werden die erzeugte Objekte automatisch angepasst.</a:t>
            </a:r>
            <a:br>
              <a:rPr lang="de-DE" sz="2800" smtClean="0"/>
            </a:br>
            <a:r>
              <a:rPr lang="de-DE" sz="2800" smtClean="0"/>
              <a:t>Analogie: TwoWay-Binding</a:t>
            </a:r>
            <a:endParaRPr lang="de-DE" sz="280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157192"/>
            <a:ext cx="41719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bgerundetes Rechteck 5"/>
          <p:cNvSpPr/>
          <p:nvPr/>
        </p:nvSpPr>
        <p:spPr>
          <a:xfrm>
            <a:off x="2051719" y="5157192"/>
            <a:ext cx="2548855" cy="288032"/>
          </a:xfrm>
          <a:prstGeom prst="round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MEF und Silverlight</a:t>
            </a:r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Silverlight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Grundkonzepte von MEF bleiben erhalten</a:t>
            </a:r>
          </a:p>
          <a:p>
            <a:r>
              <a:rPr lang="de-DE" smtClean="0"/>
              <a:t>Verfügbarkeit von Katalogtypen</a:t>
            </a:r>
          </a:p>
          <a:p>
            <a:endParaRPr lang="de-DE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971600" y="2996952"/>
          <a:ext cx="5976664" cy="22250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40393"/>
                <a:gridCol w="1504983"/>
                <a:gridCol w="223128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Katalogtyp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mtClean="0"/>
                        <a:t>Full .NET 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mtClean="0"/>
                        <a:t>Silverlight 4</a:t>
                      </a:r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TypeCatalog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AssemblyCatalog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AggregateCatalog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DirectoryCatalog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DeploymentCatalog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Grafik 9" descr="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0387" y="3419475"/>
            <a:ext cx="270000" cy="270000"/>
          </a:xfrm>
          <a:prstGeom prst="rect">
            <a:avLst/>
          </a:prstGeom>
        </p:spPr>
      </p:pic>
      <p:pic>
        <p:nvPicPr>
          <p:cNvPr id="11" name="Grafik 10" descr="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154" y="3413124"/>
            <a:ext cx="270000" cy="270000"/>
          </a:xfrm>
          <a:prstGeom prst="rect">
            <a:avLst/>
          </a:prstGeom>
        </p:spPr>
      </p:pic>
      <p:pic>
        <p:nvPicPr>
          <p:cNvPr id="12" name="Grafik 11" descr="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795391"/>
            <a:ext cx="270000" cy="270000"/>
          </a:xfrm>
          <a:prstGeom prst="rect">
            <a:avLst/>
          </a:prstGeom>
        </p:spPr>
      </p:pic>
      <p:pic>
        <p:nvPicPr>
          <p:cNvPr id="13" name="Grafik 12" descr="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6679" y="3789040"/>
            <a:ext cx="270000" cy="270000"/>
          </a:xfrm>
          <a:prstGeom prst="rect">
            <a:avLst/>
          </a:prstGeom>
        </p:spPr>
      </p:pic>
      <p:pic>
        <p:nvPicPr>
          <p:cNvPr id="14" name="Grafik 13" descr="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4167112"/>
            <a:ext cx="270000" cy="270000"/>
          </a:xfrm>
          <a:prstGeom prst="rect">
            <a:avLst/>
          </a:prstGeom>
        </p:spPr>
      </p:pic>
      <p:pic>
        <p:nvPicPr>
          <p:cNvPr id="15" name="Grafik 14" descr="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6679" y="4160761"/>
            <a:ext cx="270000" cy="270000"/>
          </a:xfrm>
          <a:prstGeom prst="rect">
            <a:avLst/>
          </a:prstGeom>
        </p:spPr>
      </p:pic>
      <p:pic>
        <p:nvPicPr>
          <p:cNvPr id="16" name="Grafik 15" descr="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4527152"/>
            <a:ext cx="270000" cy="270000"/>
          </a:xfrm>
          <a:prstGeom prst="rect">
            <a:avLst/>
          </a:prstGeom>
        </p:spPr>
      </p:pic>
      <p:pic>
        <p:nvPicPr>
          <p:cNvPr id="19" name="Grafik 18" descr="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6679" y="4903068"/>
            <a:ext cx="270000" cy="270000"/>
          </a:xfrm>
          <a:prstGeom prst="rect">
            <a:avLst/>
          </a:prstGeom>
        </p:spPr>
      </p:pic>
      <p:pic>
        <p:nvPicPr>
          <p:cNvPr id="20" name="Grafik 19" descr="Critic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6679" y="4527152"/>
            <a:ext cx="270000" cy="270000"/>
          </a:xfrm>
          <a:prstGeom prst="rect">
            <a:avLst/>
          </a:prstGeom>
        </p:spPr>
      </p:pic>
      <p:pic>
        <p:nvPicPr>
          <p:cNvPr id="21" name="Grafik 20" descr="Critic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4907260"/>
            <a:ext cx="270000" cy="27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Silverlight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Startup-Zeiten der Anwendung sind kritisch</a:t>
            </a:r>
          </a:p>
          <a:p>
            <a:pPr lvl="1"/>
            <a:r>
              <a:rPr lang="de-DE" dirty="0" smtClean="0"/>
              <a:t>Daher Code so spät wie möglich nachladen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Jeglicher Ladevorgang vom Server ist asynchron </a:t>
            </a:r>
          </a:p>
          <a:p>
            <a:pPr lvl="1"/>
            <a:r>
              <a:rPr lang="de-DE" dirty="0" smtClean="0"/>
              <a:t>Das gilt auch für in MEF einzubindenden Code</a:t>
            </a:r>
          </a:p>
          <a:p>
            <a:pPr lvl="1"/>
            <a:r>
              <a:rPr lang="de-DE" dirty="0" smtClean="0"/>
              <a:t>Beim Beenden des Ladens wird i.d.R. ein Katalog hinzugefügt oder aktualisiert. Verwende </a:t>
            </a:r>
            <a:r>
              <a:rPr lang="de-DE" b="1" dirty="0" err="1" smtClean="0"/>
              <a:t>Recomposition</a:t>
            </a:r>
            <a:r>
              <a:rPr lang="de-DE" dirty="0" smtClean="0"/>
              <a:t>, damit die Komponenten der Anwendung automatisch aufgrund des neuen Part-Fundus angepasst werden!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Silverlight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Asynchrones Laden einer einzelnen </a:t>
            </a:r>
            <a:r>
              <a:rPr lang="de-DE" dirty="0" err="1" smtClean="0"/>
              <a:t>Assembly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und Einbinden per </a:t>
            </a:r>
            <a:r>
              <a:rPr lang="de-DE" dirty="0" err="1" smtClean="0"/>
              <a:t>AssemblyCatalog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dirty="0" smtClean="0"/>
              <a:t>(Happy Day)</a:t>
            </a:r>
          </a:p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235424"/>
            <a:ext cx="66675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bgerundetes Rechteck 4"/>
          <p:cNvSpPr/>
          <p:nvPr/>
        </p:nvSpPr>
        <p:spPr>
          <a:xfrm>
            <a:off x="1259632" y="4408537"/>
            <a:ext cx="6192688" cy="288032"/>
          </a:xfrm>
          <a:prstGeom prst="round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Silverlight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de-DE" smtClean="0"/>
              <a:t>DeploymentCatalog: Verwenden der Assemblies einer XAP-Datei durch MEF</a:t>
            </a:r>
            <a:br>
              <a:rPr lang="de-DE" smtClean="0"/>
            </a:br>
            <a:r>
              <a:rPr lang="de-DE" sz="1800" smtClean="0"/>
              <a:t>(Happy Day)</a:t>
            </a:r>
            <a:br>
              <a:rPr lang="de-DE" sz="1800" smtClean="0"/>
            </a:br>
            <a:r>
              <a:rPr lang="de-DE" sz="1800" smtClean="0"/>
              <a:t/>
            </a:r>
            <a:br>
              <a:rPr lang="de-DE" sz="1800" smtClean="0"/>
            </a:br>
            <a:r>
              <a:rPr lang="de-DE" sz="1800" smtClean="0"/>
              <a:t/>
            </a:r>
            <a:br>
              <a:rPr lang="de-DE" sz="1800" smtClean="0"/>
            </a:br>
            <a:r>
              <a:rPr lang="de-DE" sz="1800" smtClean="0"/>
              <a:t/>
            </a:r>
            <a:br>
              <a:rPr lang="de-DE" sz="1800" smtClean="0"/>
            </a:br>
            <a:r>
              <a:rPr lang="de-DE" sz="1800" smtClean="0"/>
              <a:t/>
            </a:r>
            <a:br>
              <a:rPr lang="de-DE" sz="1800" smtClean="0"/>
            </a:br>
            <a:r>
              <a:rPr lang="de-DE" sz="1800" smtClean="0"/>
              <a:t/>
            </a:r>
            <a:br>
              <a:rPr lang="de-DE" sz="1800" smtClean="0"/>
            </a:br>
            <a:r>
              <a:rPr lang="de-DE" sz="1800" smtClean="0"/>
              <a:t/>
            </a:r>
            <a:br>
              <a:rPr lang="de-DE" sz="1800" smtClean="0"/>
            </a:br>
            <a:r>
              <a:rPr lang="de-DE" sz="1800" smtClean="0"/>
              <a:t/>
            </a:r>
            <a:br>
              <a:rPr lang="de-DE" sz="1800" smtClean="0"/>
            </a:br>
            <a:r>
              <a:rPr lang="de-DE" sz="1800" smtClean="0"/>
              <a:t/>
            </a:r>
            <a:br>
              <a:rPr lang="de-DE" sz="1800" smtClean="0"/>
            </a:br>
            <a:r>
              <a:rPr lang="de-DE" sz="1800" smtClean="0"/>
              <a:t/>
            </a:r>
            <a:br>
              <a:rPr lang="de-DE" sz="1800" smtClean="0"/>
            </a:br>
            <a:r>
              <a:rPr lang="de-DE" sz="1800" smtClean="0"/>
              <a:t/>
            </a:r>
            <a:br>
              <a:rPr lang="de-DE" sz="1800" smtClean="0"/>
            </a:br>
            <a:endParaRPr lang="de-DE" sz="1800" smtClean="0"/>
          </a:p>
          <a:p>
            <a:pPr lvl="1"/>
            <a:r>
              <a:rPr lang="de-DE" sz="1900" smtClean="0"/>
              <a:t>Darauf  achten, daß die XAP-Datei keine überflüssigen da bereits</a:t>
            </a:r>
            <a:br>
              <a:rPr lang="de-DE" sz="1900" smtClean="0"/>
            </a:br>
            <a:r>
              <a:rPr lang="de-DE" sz="1900" smtClean="0"/>
              <a:t>geladenen Teile enthält! </a:t>
            </a:r>
          </a:p>
          <a:p>
            <a:pPr lvl="1"/>
            <a:r>
              <a:rPr lang="de-DE" sz="1900" smtClean="0"/>
              <a:t>Der DeploymentCatalog ist der ehemalige PackageCatalog, der aus dem Silverlight Toolkit mit Silverlight 4 Final in das Silverlight SDK übernommen wurde.</a:t>
            </a:r>
          </a:p>
          <a:p>
            <a:endParaRPr lang="de-DE" sz="1800" smtClean="0"/>
          </a:p>
          <a:p>
            <a:endParaRPr lang="de-DE" sz="1800" smtClean="0"/>
          </a:p>
          <a:p>
            <a:endParaRPr lang="de-DE" sz="1800" smtClean="0"/>
          </a:p>
          <a:p>
            <a:endParaRPr lang="de-DE" sz="1800" smtClean="0"/>
          </a:p>
          <a:p>
            <a:endParaRPr lang="de-DE" sz="1800" smtClean="0"/>
          </a:p>
          <a:p>
            <a:endParaRPr lang="de-DE" sz="1800" smtClean="0"/>
          </a:p>
          <a:p>
            <a:endParaRPr lang="de-DE" sz="1800" smtClean="0"/>
          </a:p>
          <a:p>
            <a:endParaRPr lang="de-DE" smtClean="0"/>
          </a:p>
          <a:p>
            <a:endParaRPr lang="de-DE" sz="180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109" y="2879601"/>
            <a:ext cx="7248525" cy="1724025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Abgerundetes Rechteck 6"/>
          <p:cNvSpPr/>
          <p:nvPr/>
        </p:nvSpPr>
        <p:spPr>
          <a:xfrm>
            <a:off x="1259632" y="3821063"/>
            <a:ext cx="5040560" cy="288032"/>
          </a:xfrm>
          <a:prstGeom prst="roundRect">
            <a:avLst/>
          </a:prstGeom>
          <a:noFill/>
          <a:ln w="63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109" y="2843411"/>
            <a:ext cx="66198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Silverlight</a:t>
            </a:r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de-DE" dirty="0" smtClean="0"/>
              <a:t>Häufig ist es nötig, die </a:t>
            </a:r>
            <a:r>
              <a:rPr lang="de-DE" dirty="0" err="1" smtClean="0"/>
              <a:t>Assemblies</a:t>
            </a:r>
            <a:r>
              <a:rPr lang="de-DE" dirty="0" smtClean="0"/>
              <a:t> aus der </a:t>
            </a:r>
            <a:r>
              <a:rPr lang="de-DE" dirty="0" err="1" smtClean="0"/>
              <a:t>initialen</a:t>
            </a:r>
            <a:r>
              <a:rPr lang="de-DE" dirty="0" smtClean="0"/>
              <a:t> XAP-Datei in MEF zu registrieren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1800" dirty="0" smtClean="0"/>
          </a:p>
        </p:txBody>
      </p:sp>
      <p:sp>
        <p:nvSpPr>
          <p:cNvPr id="9" name="Abgerundetes Rechteck 8"/>
          <p:cNvSpPr/>
          <p:nvPr/>
        </p:nvSpPr>
        <p:spPr>
          <a:xfrm>
            <a:off x="1211238" y="4055418"/>
            <a:ext cx="6218262" cy="288032"/>
          </a:xfrm>
          <a:prstGeom prst="round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Silverlight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Fazit</a:t>
            </a:r>
          </a:p>
          <a:p>
            <a:pPr lvl="1"/>
            <a:r>
              <a:rPr lang="de-DE" dirty="0" smtClean="0"/>
              <a:t>MEF steht in </a:t>
            </a:r>
            <a:r>
              <a:rPr lang="de-DE" dirty="0" err="1" smtClean="0"/>
              <a:t>Silverlight</a:t>
            </a:r>
            <a:r>
              <a:rPr lang="de-DE" dirty="0" smtClean="0"/>
              <a:t> 4 zur Verfügung</a:t>
            </a:r>
          </a:p>
          <a:p>
            <a:pPr lvl="2"/>
            <a:r>
              <a:rPr lang="de-DE" dirty="0" smtClean="0"/>
              <a:t>Identisches Programmiermodell zu .NET 4.0</a:t>
            </a:r>
          </a:p>
          <a:p>
            <a:pPr lvl="2"/>
            <a:r>
              <a:rPr lang="de-DE" dirty="0" err="1" smtClean="0"/>
              <a:t>Shared</a:t>
            </a:r>
            <a:r>
              <a:rPr lang="de-DE" dirty="0" smtClean="0"/>
              <a:t> Code ist also möglich</a:t>
            </a:r>
          </a:p>
          <a:p>
            <a:pPr lvl="1"/>
            <a:r>
              <a:rPr lang="de-DE" dirty="0" smtClean="0"/>
              <a:t>Lediglich in der sauber abstrahierten Schicht der </a:t>
            </a:r>
            <a:r>
              <a:rPr lang="de-DE" dirty="0" err="1" smtClean="0"/>
              <a:t>Catalogs</a:t>
            </a:r>
            <a:r>
              <a:rPr lang="de-DE" dirty="0" smtClean="0"/>
              <a:t> gibt es Unterschiede</a:t>
            </a:r>
          </a:p>
          <a:p>
            <a:pPr lvl="1"/>
            <a:r>
              <a:rPr lang="de-DE" dirty="0" smtClean="0"/>
              <a:t>Der </a:t>
            </a:r>
            <a:r>
              <a:rPr lang="de-DE" dirty="0" err="1" smtClean="0"/>
              <a:t>Recomposition</a:t>
            </a:r>
            <a:r>
              <a:rPr lang="de-DE" dirty="0" smtClean="0"/>
              <a:t>-Mechanismus spielt in der asynchronen RIA-Welt eine wichtige(</a:t>
            </a:r>
            <a:r>
              <a:rPr lang="de-DE" dirty="0" err="1" smtClean="0"/>
              <a:t>re</a:t>
            </a:r>
            <a:r>
              <a:rPr lang="de-DE" dirty="0" smtClean="0"/>
              <a:t>) Rolle</a:t>
            </a:r>
          </a:p>
          <a:p>
            <a:pPr lvl="1"/>
            <a:endParaRPr lang="de-DE" dirty="0" smtClean="0"/>
          </a:p>
          <a:p>
            <a:pPr lvl="1"/>
            <a:r>
              <a:rPr lang="de-DE" sz="2000" dirty="0" smtClean="0"/>
              <a:t>Ärgerlich: MEF-DLLs sind nicht Teil der </a:t>
            </a:r>
            <a:r>
              <a:rPr lang="de-DE" sz="2000" dirty="0" err="1" smtClean="0"/>
              <a:t>Silverlight</a:t>
            </a:r>
            <a:r>
              <a:rPr lang="de-DE" sz="2000" dirty="0" smtClean="0"/>
              <a:t> </a:t>
            </a:r>
            <a:r>
              <a:rPr lang="de-DE" sz="2000" dirty="0" err="1" smtClean="0"/>
              <a:t>Runtime</a:t>
            </a:r>
            <a:r>
              <a:rPr lang="de-DE" sz="2000" dirty="0" smtClean="0"/>
              <a:t>; diese müssen mit jeder Anwendung neu übertragen werden</a:t>
            </a:r>
          </a:p>
          <a:p>
            <a:pPr lvl="1"/>
            <a:endParaRPr lang="de-DE" dirty="0" smtClean="0"/>
          </a:p>
          <a:p>
            <a:pPr lvl="1"/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MEF </a:t>
            </a:r>
            <a:r>
              <a:rPr lang="de-DE" dirty="0" err="1" smtClean="0"/>
              <a:t>Diagnostics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Wie geht man vor, wenn MEF bei der </a:t>
            </a:r>
            <a:r>
              <a:rPr lang="de-DE" dirty="0" err="1" smtClean="0"/>
              <a:t>Composition</a:t>
            </a:r>
            <a:r>
              <a:rPr lang="de-DE" dirty="0" smtClean="0"/>
              <a:t> nicht das Erwartete zusammensteckt?</a:t>
            </a:r>
          </a:p>
          <a:p>
            <a:pPr lvl="1"/>
            <a:r>
              <a:rPr lang="de-DE" dirty="0" smtClean="0"/>
              <a:t>MEF wartet häufig mit sehr ausführlichen Fehlermeldungen auf</a:t>
            </a:r>
          </a:p>
          <a:p>
            <a:pPr lvl="1"/>
            <a:r>
              <a:rPr lang="de-DE" dirty="0" smtClean="0"/>
              <a:t>In einigen Fällen gibt es aber gar keine Meldungen, und zwar dann, wenn abhängige Parts aufgrund fehlender Abhängigkeiten nicht erzeugt werden können</a:t>
            </a:r>
          </a:p>
          <a:p>
            <a:pPr lvl="2"/>
            <a:r>
              <a:rPr lang="de-DE" dirty="0" smtClean="0"/>
              <a:t>Die Parts erscheinen dann schlichtweg nicht und das System schweigt</a:t>
            </a:r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MEF </a:t>
            </a:r>
            <a:r>
              <a:rPr lang="de-DE" dirty="0" err="1" smtClean="0"/>
              <a:t>Diagnostics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Hintergrund </a:t>
            </a:r>
            <a:r>
              <a:rPr lang="de-DE" dirty="0" err="1" smtClean="0"/>
              <a:t>Rejection</a:t>
            </a:r>
            <a:endParaRPr lang="de-DE" dirty="0"/>
          </a:p>
        </p:txBody>
      </p:sp>
      <p:pic>
        <p:nvPicPr>
          <p:cNvPr id="4" name="Grafik 3" descr="MEF_Rejec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257315"/>
            <a:ext cx="6357982" cy="3600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Beispiele</a:t>
            </a:r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8005" y="1484784"/>
            <a:ext cx="2904053" cy="194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688" y="1484784"/>
            <a:ext cx="2670442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057503" y="3356752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Visual Studio 2010 (MEF)</a:t>
            </a:r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873927" y="3356752"/>
            <a:ext cx="293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Seesmic Desktop 2 (SL4-MEF)</a:t>
            </a:r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4410" y="3861048"/>
            <a:ext cx="2905200" cy="225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1032402" y="6084004"/>
            <a:ext cx="2748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Microsoft Office (kein MEF)</a:t>
            </a:r>
            <a:endParaRPr lang="de-DE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6818" y="3861048"/>
            <a:ext cx="3014772" cy="22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4704810" y="6093296"/>
            <a:ext cx="8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Eclipse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MEF </a:t>
            </a:r>
            <a:r>
              <a:rPr lang="de-DE" dirty="0" err="1" smtClean="0"/>
              <a:t>Diagnostics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Diagnose-Werkzeuge werden derzeit nur über </a:t>
            </a:r>
            <a:r>
              <a:rPr lang="de-DE" smtClean="0">
                <a:hlinkClick r:id="rId2"/>
              </a:rPr>
              <a:t>mef.codeplex.com</a:t>
            </a:r>
            <a:r>
              <a:rPr lang="de-DE" smtClean="0"/>
              <a:t> ausgeliefert</a:t>
            </a:r>
          </a:p>
          <a:p>
            <a:pPr lvl="1"/>
            <a:r>
              <a:rPr lang="de-DE" sz="2600" smtClean="0"/>
              <a:t>Microsoft.ComponentModel.Composition.Diagnostics</a:t>
            </a:r>
            <a:br>
              <a:rPr lang="de-DE" sz="2600" smtClean="0"/>
            </a:br>
            <a:r>
              <a:rPr lang="de-DE" sz="2600" smtClean="0"/>
              <a:t>Projekt mit Sourcen</a:t>
            </a:r>
          </a:p>
          <a:p>
            <a:pPr lvl="2"/>
            <a:r>
              <a:rPr lang="de-DE" sz="2200" smtClean="0"/>
              <a:t>Dieses Projekt kann eingebunden werden, es kann zur Laufzeit ein Statusbericht des Containers ausgegegeben werden</a:t>
            </a:r>
          </a:p>
          <a:p>
            <a:pPr lvl="2"/>
            <a:endParaRPr lang="de-DE" sz="2200" smtClean="0"/>
          </a:p>
          <a:p>
            <a:pPr lvl="1"/>
            <a:endParaRPr lang="de-DE" sz="2600" smtClean="0"/>
          </a:p>
          <a:p>
            <a:pPr lvl="1"/>
            <a:r>
              <a:rPr lang="de-DE" sz="2600" smtClean="0"/>
              <a:t>Kommandozeilenwerkzeug mefx.exe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8056" y="4797152"/>
            <a:ext cx="6334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MEF und Prism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PRISM ist ...</a:t>
            </a:r>
          </a:p>
          <a:p>
            <a:pPr lvl="1"/>
            <a:r>
              <a:rPr lang="de-DE" dirty="0" smtClean="0"/>
              <a:t>eine Zusammenstellung von Bibliotheken, Beispielen, Dokumentation und Best Practices</a:t>
            </a:r>
          </a:p>
          <a:p>
            <a:pPr lvl="1"/>
            <a:r>
              <a:rPr lang="de-DE" dirty="0" smtClean="0"/>
              <a:t>mit dem Anspruch, beim Bauen flexibler Anwendungen mit WPF und </a:t>
            </a:r>
            <a:r>
              <a:rPr lang="de-DE" dirty="0" err="1" smtClean="0"/>
              <a:t>Silverlight</a:t>
            </a:r>
            <a:r>
              <a:rPr lang="de-DE" dirty="0" smtClean="0"/>
              <a:t> behilflich zu sein.</a:t>
            </a:r>
          </a:p>
          <a:p>
            <a:r>
              <a:rPr lang="de-DE" dirty="0" smtClean="0"/>
              <a:t>In der Vergangenheit löste PRISM auf eigenen Wegen einige Probleme, die MEF heute angeht</a:t>
            </a:r>
          </a:p>
          <a:p>
            <a:pPr lvl="1"/>
            <a:r>
              <a:rPr lang="de-DE" dirty="0" smtClean="0"/>
              <a:t>Die aktuellen PRISM-Versionen bieten wo möglich neben PRISM-Lösungen alternativ MEF-Lösung an</a:t>
            </a:r>
          </a:p>
          <a:p>
            <a:pPr lvl="2"/>
            <a:r>
              <a:rPr lang="de-DE" dirty="0" err="1" smtClean="0"/>
              <a:t>Bootstrapping</a:t>
            </a:r>
            <a:r>
              <a:rPr lang="de-DE" dirty="0" smtClean="0"/>
              <a:t> (</a:t>
            </a:r>
            <a:r>
              <a:rPr lang="de-DE" dirty="0" err="1" smtClean="0"/>
              <a:t>Unity</a:t>
            </a:r>
            <a:r>
              <a:rPr lang="de-DE" dirty="0" smtClean="0"/>
              <a:t> oder MEF)</a:t>
            </a:r>
          </a:p>
          <a:p>
            <a:pPr lvl="2"/>
            <a:r>
              <a:rPr lang="de-DE" dirty="0" smtClean="0"/>
              <a:t>Module</a:t>
            </a:r>
          </a:p>
          <a:p>
            <a:pPr lvl="2"/>
            <a:r>
              <a:rPr lang="de-DE" dirty="0" smtClean="0"/>
              <a:t>Model-View-</a:t>
            </a:r>
            <a:r>
              <a:rPr lang="de-DE" dirty="0" err="1" smtClean="0"/>
              <a:t>ViewModel</a:t>
            </a:r>
            <a:endParaRPr lang="de-DE" dirty="0" smtClean="0"/>
          </a:p>
          <a:p>
            <a:pPr lvl="2"/>
            <a:r>
              <a:rPr lang="de-DE" dirty="0" smtClean="0"/>
              <a:t>…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MEF </a:t>
            </a:r>
            <a:r>
              <a:rPr lang="de-DE" dirty="0" err="1" smtClean="0"/>
              <a:t>Roadmap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Für eine kommende MEF-Version gibt es nur wenige Andeutungen</a:t>
            </a:r>
          </a:p>
          <a:p>
            <a:pPr lvl="1"/>
            <a:r>
              <a:rPr lang="de-DE" dirty="0" smtClean="0"/>
              <a:t>Diagnose-Feature soll fester Bestandteil werden</a:t>
            </a:r>
          </a:p>
          <a:p>
            <a:r>
              <a:rPr lang="de-DE" dirty="0" smtClean="0"/>
              <a:t>Leider ungeklärt: Status von </a:t>
            </a:r>
            <a:r>
              <a:rPr lang="de-DE" dirty="0" err="1" smtClean="0"/>
              <a:t>Unity</a:t>
            </a:r>
            <a:r>
              <a:rPr lang="de-DE" dirty="0" smtClean="0"/>
              <a:t> und Abgrenzung von MEF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Fazit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MEF ist </a:t>
            </a:r>
            <a:r>
              <a:rPr lang="de-DE" smtClean="0"/>
              <a:t>ein vielseitiges, extrem </a:t>
            </a:r>
            <a:r>
              <a:rPr lang="de-DE" dirty="0" smtClean="0"/>
              <a:t>mächtiges, durchdachtes und erweiterbares Framework, das in fast allen Entwicklungsdomänen zum Einsatz kommen kann</a:t>
            </a:r>
          </a:p>
          <a:p>
            <a:r>
              <a:rPr lang="de-DE" dirty="0" smtClean="0"/>
              <a:t>Das Programmierungsmodell ist elegant und einfach zu lernen</a:t>
            </a:r>
          </a:p>
          <a:p>
            <a:r>
              <a:rPr lang="de-DE" dirty="0" smtClean="0"/>
              <a:t>Microsoft setzt auch intern stark auf MEF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28326" y="5572140"/>
            <a:ext cx="2639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/>
              <a:t>MEF ist cool!</a:t>
            </a:r>
            <a:endParaRPr lang="de-DE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Fragen?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Café Clear oder ...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Danke!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Bildnachweise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>
            <a:normAutofit/>
          </a:bodyPr>
          <a:lstStyle/>
          <a:p>
            <a:r>
              <a:rPr lang="de-DE" sz="1200" dirty="0" smtClean="0">
                <a:hlinkClick r:id="rId2"/>
              </a:rPr>
              <a:t>http://</a:t>
            </a:r>
            <a:r>
              <a:rPr lang="de-DE" sz="1200" dirty="0" smtClean="0">
                <a:hlinkClick r:id="rId2"/>
              </a:rPr>
              <a:t>en.wikipedia.org/wiki/File:Blocks.png</a:t>
            </a:r>
            <a:r>
              <a:rPr lang="de-DE" sz="1200" dirty="0" smtClean="0"/>
              <a:t> (Microsoft)</a:t>
            </a:r>
            <a:endParaRPr lang="de-DE" sz="1200" dirty="0" smtClean="0"/>
          </a:p>
          <a:p>
            <a:r>
              <a:rPr lang="de-DE" sz="1200" dirty="0" smtClean="0">
                <a:hlinkClick r:id="rId3"/>
              </a:rPr>
              <a:t>http://www.pixelio.de/details.php?image_id=451810&amp;mode=search, </a:t>
            </a:r>
            <a:r>
              <a:rPr lang="de-DE" sz="1200" dirty="0" err="1" smtClean="0"/>
              <a:t>pixelio</a:t>
            </a:r>
            <a:r>
              <a:rPr lang="de-DE" sz="1200" dirty="0" smtClean="0"/>
              <a:t>/Rolf van Melis</a:t>
            </a:r>
            <a:endParaRPr lang="de-DE" sz="1200" dirty="0" smtClean="0">
              <a:hlinkClick r:id="rId3"/>
            </a:endParaRPr>
          </a:p>
          <a:p>
            <a:r>
              <a:rPr lang="de-DE" sz="1200" dirty="0" smtClean="0">
                <a:hlinkClick r:id="rId3"/>
              </a:rPr>
              <a:t>http://de.wikipedia.org/w/index.php?title=Datei:MetamodelHierarchy_de.svg&amp;filetimestamp=20100527120746</a:t>
            </a:r>
            <a:endParaRPr lang="de-DE" sz="1200" dirty="0" smtClean="0"/>
          </a:p>
          <a:p>
            <a:r>
              <a:rPr lang="de-DE" sz="1200" dirty="0" smtClean="0">
                <a:hlinkClick r:id="rId4"/>
              </a:rPr>
              <a:t>http://commons.wikimedia.org/wiki/File:Geraetestecker.jpg</a:t>
            </a:r>
            <a:r>
              <a:rPr lang="de-DE" sz="1200" dirty="0" smtClean="0"/>
              <a:t>, </a:t>
            </a:r>
            <a:r>
              <a:rPr lang="de-DE" sz="1200" dirty="0" smtClean="0">
                <a:hlinkClick r:id="rId5"/>
              </a:rPr>
              <a:t>GFDL</a:t>
            </a:r>
            <a:r>
              <a:rPr lang="de-DE" sz="1200" dirty="0" smtClean="0"/>
              <a:t>, Roland </a:t>
            </a:r>
            <a:r>
              <a:rPr lang="de-DE" sz="1200" dirty="0" smtClean="0"/>
              <a:t>Berger</a:t>
            </a:r>
          </a:p>
          <a:p>
            <a:r>
              <a:rPr lang="de-DE" sz="1200" dirty="0" smtClean="0">
                <a:hlinkClick r:id="rId6"/>
              </a:rPr>
              <a:t>http://</a:t>
            </a:r>
            <a:r>
              <a:rPr lang="de-DE" sz="1200" dirty="0" smtClean="0">
                <a:hlinkClick r:id="rId6"/>
              </a:rPr>
              <a:t>mef.codeplex.com/wikipage?title=Debugging%20and%20Diagnostics&amp;ProjectName=mef</a:t>
            </a:r>
            <a:r>
              <a:rPr lang="de-DE" sz="1200" dirty="0" smtClean="0"/>
              <a:t> (Microsoft)</a:t>
            </a:r>
            <a:endParaRPr lang="de-DE" sz="1200" dirty="0" smtClean="0"/>
          </a:p>
          <a:p>
            <a:r>
              <a:rPr lang="de-DE" sz="1200" dirty="0" smtClean="0"/>
              <a:t>http://commons.wikimedia.org/wiki/File:MiniDIN-[3-9]_Diagram.svg, </a:t>
            </a:r>
            <a:r>
              <a:rPr lang="de-DE" sz="1200" dirty="0" err="1" smtClean="0"/>
              <a:t>Wikipedia</a:t>
            </a:r>
            <a:r>
              <a:rPr lang="de-DE" sz="1200" dirty="0" smtClean="0"/>
              <a:t> </a:t>
            </a:r>
            <a:r>
              <a:rPr lang="de-DE" sz="1200" dirty="0" err="1" smtClean="0"/>
              <a:t>Commons</a:t>
            </a:r>
            <a:r>
              <a:rPr lang="de-DE" sz="1200" dirty="0" smtClean="0"/>
              <a:t>, Public Domain</a:t>
            </a:r>
          </a:p>
          <a:p>
            <a:endParaRPr lang="de-DE" sz="1400" dirty="0" smtClean="0"/>
          </a:p>
          <a:p>
            <a:endParaRPr lang="de-DE" sz="14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Links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de-DE" sz="1600" smtClean="0"/>
              <a:t>Dokumentation und Einführungen</a:t>
            </a:r>
          </a:p>
          <a:p>
            <a:pPr lvl="1"/>
            <a:r>
              <a:rPr lang="de-DE" sz="1200" smtClean="0">
                <a:hlinkClick r:id="rId2"/>
              </a:rPr>
              <a:t>http://mef.codeplex.com</a:t>
            </a:r>
            <a:r>
              <a:rPr lang="de-DE" sz="1200" smtClean="0"/>
              <a:t> Architektur, Programming Guide, Source Code (!), Samples</a:t>
            </a:r>
          </a:p>
          <a:p>
            <a:pPr lvl="1"/>
            <a:r>
              <a:rPr lang="de-DE" sz="1200" smtClean="0"/>
              <a:t>MSDN-Artikel von Glenn Block </a:t>
            </a:r>
            <a:r>
              <a:rPr lang="de-DE" sz="1200" smtClean="0">
                <a:hlinkClick r:id="rId3"/>
              </a:rPr>
              <a:t>http://msdn.microsoft.com/en-us/magazine/ee291628.aspx</a:t>
            </a:r>
          </a:p>
          <a:p>
            <a:pPr lvl="1"/>
            <a:r>
              <a:rPr lang="de-DE" sz="1200" smtClean="0"/>
              <a:t>MEF-Videoserie von Mike Taulty auf Channel 9 (</a:t>
            </a:r>
            <a:r>
              <a:rPr lang="de-DE" sz="1200" smtClean="0">
                <a:hlinkClick r:id="rId4"/>
              </a:rPr>
              <a:t>http://channel9.msdn.com/Blogs/mtaulty</a:t>
            </a:r>
            <a:r>
              <a:rPr lang="de-DE" sz="1200" smtClean="0"/>
              <a:t>)</a:t>
            </a:r>
          </a:p>
          <a:p>
            <a:pPr lvl="1"/>
            <a:r>
              <a:rPr lang="de-DE" sz="1200" smtClean="0"/>
              <a:t>Vortrag auf der PDC2009 von Glenn Block (</a:t>
            </a:r>
            <a:r>
              <a:rPr lang="de-DE" sz="1200" smtClean="0">
                <a:hlinkClick r:id="rId5"/>
              </a:rPr>
              <a:t>http://www.microsoftpdc.com/2009/FT24</a:t>
            </a:r>
            <a:r>
              <a:rPr lang="de-DE" sz="1200" smtClean="0"/>
              <a:t>)</a:t>
            </a:r>
          </a:p>
          <a:p>
            <a:pPr lvl="1"/>
            <a:r>
              <a:rPr lang="de-DE" sz="1200" smtClean="0">
                <a:hlinkClick r:id="rId3"/>
              </a:rPr>
              <a:t>http://blogs.microsoft.co.il/blogs/bnaya/archive/2010/01/09/mef-for-beginner-toc.aspx</a:t>
            </a:r>
            <a:endParaRPr lang="de-DE" sz="1200" smtClean="0"/>
          </a:p>
          <a:p>
            <a:endParaRPr lang="de-DE" sz="1600" smtClean="0"/>
          </a:p>
          <a:p>
            <a:r>
              <a:rPr lang="de-DE" sz="1600" smtClean="0"/>
              <a:t>Blogs</a:t>
            </a:r>
          </a:p>
          <a:p>
            <a:pPr lvl="1"/>
            <a:r>
              <a:rPr lang="de-DE" sz="1200" u="sng" smtClean="0">
                <a:hlinkClick r:id="rId6"/>
              </a:rPr>
              <a:t>http://csharperimage.jeremylikness.com/</a:t>
            </a:r>
            <a:endParaRPr lang="de-DE" sz="1200" u="sng" smtClean="0"/>
          </a:p>
          <a:p>
            <a:pPr lvl="1"/>
            <a:r>
              <a:rPr lang="de-DE" sz="1200" u="sng" smtClean="0">
                <a:hlinkClick r:id="rId7"/>
              </a:rPr>
              <a:t>http://codebetter.com/blogs/glenn.block/</a:t>
            </a:r>
            <a:endParaRPr lang="de-DE" sz="1200" u="sng" smtClean="0"/>
          </a:p>
          <a:p>
            <a:pPr lvl="1"/>
            <a:endParaRPr lang="de-DE" sz="1200" u="sng" smtClean="0"/>
          </a:p>
          <a:p>
            <a:r>
              <a:rPr lang="de-DE" sz="1600" smtClean="0"/>
              <a:t>MEF und IoC-Container</a:t>
            </a:r>
          </a:p>
          <a:p>
            <a:pPr lvl="1"/>
            <a:r>
              <a:rPr lang="de-DE" sz="1200" smtClean="0">
                <a:hlinkClick r:id="rId8"/>
              </a:rPr>
              <a:t>http://www.c-sharpcorner.com/UploadFile/shivprasadk/3122/Default.aspx</a:t>
            </a:r>
            <a:endParaRPr lang="de-DE" sz="1200" smtClean="0"/>
          </a:p>
          <a:p>
            <a:pPr lvl="1"/>
            <a:r>
              <a:rPr lang="de-DE" sz="1200" u="sng" smtClean="0">
                <a:hlinkClick r:id="rId9"/>
              </a:rPr>
              <a:t>http://www.vimeo.com/12951084</a:t>
            </a:r>
            <a:r>
              <a:rPr lang="de-DE" sz="1200" u="sng" smtClean="0"/>
              <a:t> (Vorsicht, der Anfang ist nicht so gut)</a:t>
            </a:r>
          </a:p>
          <a:p>
            <a:pPr lvl="1"/>
            <a:r>
              <a:rPr lang="de-DE" sz="1200" smtClean="0">
                <a:hlinkClick r:id="rId10"/>
              </a:rPr>
              <a:t>http://codebetter.com/blogs/glenn.block/archive/2009/08/16/should-i-use-mef-for-my-general-ioc-needs.aspx</a:t>
            </a:r>
            <a:endParaRPr lang="de-DE" sz="1200" smtClean="0"/>
          </a:p>
          <a:p>
            <a:pPr lvl="1"/>
            <a:r>
              <a:rPr lang="de-DE" sz="1200" smtClean="0">
                <a:hlinkClick r:id="rId11"/>
              </a:rPr>
              <a:t>http://ayende.com/Blog/archive/2008/09/25/the-managed-extensibility-framework.aspx</a:t>
            </a:r>
            <a:endParaRPr lang="de-DE" sz="1200" smtClean="0"/>
          </a:p>
          <a:p>
            <a:pPr lvl="1"/>
            <a:r>
              <a:rPr lang="de-DE" sz="1200" smtClean="0">
                <a:hlinkClick r:id="rId12"/>
              </a:rPr>
              <a:t>http://www.weask.us/entry/mef-microsoft-extensibility-framework-ioc-di</a:t>
            </a:r>
            <a:endParaRPr lang="de-DE" sz="1200" smtClean="0"/>
          </a:p>
          <a:p>
            <a:pPr lvl="1"/>
            <a:r>
              <a:rPr lang="de-DE" sz="1200" smtClean="0">
                <a:hlinkClick r:id="rId13"/>
              </a:rPr>
              <a:t>http://blog.noop.se/archive/2009/08/10/mef-common-service-locator-adapter-updated-to-mef-preview-6.aspx</a:t>
            </a:r>
            <a:endParaRPr lang="de-DE" sz="1200" smtClean="0"/>
          </a:p>
          <a:p>
            <a:pPr lvl="1"/>
            <a:r>
              <a:rPr lang="de-DE" sz="1200" smtClean="0"/>
              <a:t>Vieldiskutiertes Thema etwa bei </a:t>
            </a:r>
            <a:r>
              <a:rPr lang="de-DE" sz="1200" smtClean="0">
                <a:hlinkClick r:id="rId14"/>
              </a:rPr>
              <a:t>http://stackoverflow.com/</a:t>
            </a:r>
            <a:endParaRPr lang="de-DE" sz="1200" smtClean="0"/>
          </a:p>
          <a:p>
            <a:pPr lvl="1"/>
            <a:r>
              <a:rPr lang="de-DE" sz="1200" smtClean="0">
                <a:hlinkClick r:id="rId15"/>
              </a:rPr>
              <a:t>http://pwlodek.blogspot.com/2009/08/improved-mef-unity-integration-layer.html</a:t>
            </a:r>
            <a:endParaRPr lang="de-DE" sz="1200" smtClean="0"/>
          </a:p>
          <a:p>
            <a:pPr lvl="1"/>
            <a:r>
              <a:rPr lang="de-DE" sz="1200" smtClean="0">
                <a:hlinkClick r:id="rId16"/>
              </a:rPr>
              <a:t>http://blogs.msdn.com/b/nblumhardt/archive/2009/03/16/hosting-mef-extensions-in-an-ioc-container.aspx</a:t>
            </a:r>
            <a:endParaRPr lang="de-DE" sz="1200" smtClean="0"/>
          </a:p>
          <a:p>
            <a:pPr lvl="1"/>
            <a:r>
              <a:rPr lang="de-DE" sz="1200" smtClean="0"/>
              <a:t>Interessanter Brückenschlag: Adapter zwischen IoC-Container und MEF sowie umgekehrt </a:t>
            </a:r>
            <a:r>
              <a:rPr lang="de-DE" sz="1200" smtClean="0">
                <a:hlinkClick r:id="rId17"/>
              </a:rPr>
              <a:t>http://mefcontrib.codeplex.com/</a:t>
            </a:r>
            <a:endParaRPr lang="de-DE" sz="1200" smtClean="0"/>
          </a:p>
          <a:p>
            <a:pPr lvl="1"/>
            <a:endParaRPr lang="de-DE" sz="1200" smtClean="0"/>
          </a:p>
          <a:p>
            <a:r>
              <a:rPr lang="de-DE" sz="1600" smtClean="0"/>
              <a:t>Diagnose</a:t>
            </a:r>
          </a:p>
          <a:p>
            <a:pPr lvl="1"/>
            <a:r>
              <a:rPr lang="de-DE" sz="1200" smtClean="0"/>
              <a:t>mefx und Diagnose-Bibliothek: </a:t>
            </a:r>
            <a:r>
              <a:rPr lang="de-DE" sz="1200" smtClean="0">
                <a:hlinkClick r:id="rId18"/>
              </a:rPr>
              <a:t>http://msdn.microsoft.com/en-us/library/ff576068.aspx</a:t>
            </a:r>
            <a:r>
              <a:rPr lang="de-DE" sz="1200" smtClean="0"/>
              <a:t> (mef.codeplex.com)</a:t>
            </a:r>
          </a:p>
          <a:p>
            <a:endParaRPr lang="de-DE" sz="1600" smtClean="0"/>
          </a:p>
          <a:p>
            <a:endParaRPr lang="de-DE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Weitere Themen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Weitere Überlegungen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MEF-Erweiterbarkeit</a:t>
            </a:r>
          </a:p>
          <a:p>
            <a:r>
              <a:rPr lang="de-DE" smtClean="0"/>
              <a:t>Erzeugungsstrategien</a:t>
            </a:r>
          </a:p>
          <a:p>
            <a:r>
              <a:rPr lang="de-DE" smtClean="0"/>
              <a:t>Einbindung von Legacy-Komponenten</a:t>
            </a:r>
          </a:p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Verfügbarkeit und Geschichte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400" dirty="0" smtClean="0"/>
              <a:t>Source Code zunächst auf MSDN, dann auf </a:t>
            </a:r>
            <a:r>
              <a:rPr lang="de-DE" sz="2400" dirty="0" smtClean="0">
                <a:hlinkClick r:id="rId2"/>
              </a:rPr>
              <a:t>mef.codeplex.com</a:t>
            </a:r>
            <a:r>
              <a:rPr lang="de-DE" sz="2400" dirty="0" smtClean="0"/>
              <a:t> verwaltet – für .NET 3.5 SP1 / </a:t>
            </a:r>
            <a:r>
              <a:rPr lang="de-DE" sz="2400" dirty="0" err="1" smtClean="0"/>
              <a:t>Silverlight</a:t>
            </a:r>
            <a:r>
              <a:rPr lang="de-DE" sz="2400" dirty="0" smtClean="0"/>
              <a:t> 3 unter der Microsoft Public </a:t>
            </a:r>
            <a:r>
              <a:rPr lang="de-DE" sz="2400" dirty="0" err="1" smtClean="0"/>
              <a:t>License</a:t>
            </a:r>
            <a:r>
              <a:rPr lang="de-DE" sz="2400" dirty="0" smtClean="0"/>
              <a:t> (MS-PL). Nicht offiziell für Windows Phone 7.</a:t>
            </a:r>
          </a:p>
          <a:p>
            <a:pPr lvl="1"/>
            <a:r>
              <a:rPr lang="de-DE" sz="2000" dirty="0" smtClean="0"/>
              <a:t>Hier findet man auch Samples für .NET 4.0</a:t>
            </a:r>
          </a:p>
          <a:p>
            <a:pPr lvl="1"/>
            <a:r>
              <a:rPr lang="de-DE" sz="2000" dirty="0" err="1" smtClean="0"/>
              <a:t>Sourcen</a:t>
            </a:r>
            <a:r>
              <a:rPr lang="de-DE" sz="2000" dirty="0" smtClean="0"/>
              <a:t> sind eine gute Dokumentation!</a:t>
            </a:r>
          </a:p>
          <a:p>
            <a:endParaRPr lang="de-DE" sz="2000" dirty="0" smtClean="0"/>
          </a:p>
          <a:p>
            <a:r>
              <a:rPr lang="de-DE" sz="2400" dirty="0" smtClean="0"/>
              <a:t>Mit </a:t>
            </a:r>
            <a:r>
              <a:rPr lang="de-DE" sz="2400" b="1" dirty="0" smtClean="0"/>
              <a:t>.NET 4.0 </a:t>
            </a:r>
            <a:r>
              <a:rPr lang="de-DE" sz="2400" dirty="0" smtClean="0"/>
              <a:t>/ </a:t>
            </a:r>
            <a:r>
              <a:rPr lang="de-DE" sz="2400" dirty="0" err="1" smtClean="0"/>
              <a:t>Silverlight</a:t>
            </a:r>
            <a:r>
              <a:rPr lang="de-DE" sz="2400" dirty="0" smtClean="0"/>
              <a:t> 4 wurde MEF fester Bestandteil des Framework (Core)</a:t>
            </a:r>
          </a:p>
          <a:p>
            <a:pPr lvl="1"/>
            <a:r>
              <a:rPr lang="de-DE" sz="2000" dirty="0" smtClean="0"/>
              <a:t>Starkes Versprechen für Abwärtskompatibilität der kommenden </a:t>
            </a:r>
            <a:br>
              <a:rPr lang="de-DE" sz="2000" dirty="0" smtClean="0"/>
            </a:br>
            <a:r>
              <a:rPr lang="de-DE" sz="2000" dirty="0" smtClean="0"/>
              <a:t>.NET Versionen</a:t>
            </a:r>
          </a:p>
          <a:p>
            <a:pPr lvl="1"/>
            <a:r>
              <a:rPr lang="de-DE" sz="2000" dirty="0" smtClean="0"/>
              <a:t>Keine komplette Abwärtskompatibilität zu den Versionen vor .NET 4.0</a:t>
            </a:r>
            <a:br>
              <a:rPr lang="de-DE" sz="2000" dirty="0" smtClean="0"/>
            </a:br>
            <a:r>
              <a:rPr lang="de-DE" sz="2000" dirty="0" smtClean="0"/>
              <a:t>starke Änderungen in Syntax und auch geringfügige in Funktionalität. Migrationsaufwand!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Erweiterbarkeit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MEF ist architektonisch für Erweiterungen auf allen Ebenen offen</a:t>
            </a:r>
          </a:p>
          <a:p>
            <a:pPr lvl="1"/>
            <a:r>
              <a:rPr lang="de-DE" smtClean="0"/>
              <a:t>Alternative Programming Models</a:t>
            </a:r>
          </a:p>
          <a:p>
            <a:pPr lvl="1"/>
            <a:r>
              <a:rPr lang="de-DE" smtClean="0"/>
              <a:t>Custom Catalog</a:t>
            </a:r>
          </a:p>
          <a:p>
            <a:pPr lvl="1"/>
            <a:r>
              <a:rPr lang="de-DE" smtClean="0"/>
              <a:t>Custom Export Provider</a:t>
            </a:r>
          </a:p>
          <a:p>
            <a:pPr lvl="2"/>
            <a:r>
              <a:rPr lang="de-DE" sz="1800" smtClean="0"/>
              <a:t>siehe z.B. </a:t>
            </a:r>
            <a:r>
              <a:rPr lang="de-DE" sz="1800" smtClean="0">
                <a:hlinkClick r:id="rId2"/>
              </a:rPr>
              <a:t>http://csharperimage.jeremylikness.com/2010/03/custom-export-providers-with-custom.html</a:t>
            </a:r>
            <a:endParaRPr lang="de-DE" smtClean="0"/>
          </a:p>
          <a:p>
            <a:pPr>
              <a:buNone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Erzeugungsstrategien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de-DE" smtClean="0"/>
              <a:t>Der Composition Container erzeugt Instanzen der Parts, wenn er den Objektgraphen aufbaut</a:t>
            </a:r>
          </a:p>
          <a:p>
            <a:r>
              <a:rPr lang="de-DE" smtClean="0"/>
              <a:t>Ein Entwickler kann sich für die Erzeugungsstrategie Shared (Singleton) oder NotShared enscheiden</a:t>
            </a:r>
          </a:p>
          <a:p>
            <a:pPr lvl="1"/>
            <a:r>
              <a:rPr lang="de-DE" smtClean="0"/>
              <a:t>Eine solche Strategie kann sowohl am [Export] als auch am [Import] annotiert werden. Passen die Wünsche bezüglich Shared/NotShared nicht zusammen, so wird kein Partner gefunden</a:t>
            </a:r>
          </a:p>
          <a:p>
            <a:r>
              <a:rPr lang="de-DE" smtClean="0"/>
              <a:t>Einfache, aber vergleichsweise wirkungsvolle Strategie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Legacy Components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Komponenten, die nicht modifiziert werden können, sind leicht in MEF einzubinden</a:t>
            </a:r>
          </a:p>
          <a:p>
            <a:pPr lvl="1"/>
            <a:r>
              <a:rPr lang="de-DE" smtClean="0"/>
              <a:t>Indem man die Originalkomponente in einen Adapter verpackt, der mit MEF interagiert</a:t>
            </a:r>
          </a:p>
          <a:p>
            <a:pPr lvl="1"/>
            <a:r>
              <a:rPr lang="de-DE" smtClean="0"/>
              <a:t>oder per Custom Container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Kernkonzepte Teil 1</a:t>
            </a:r>
            <a:br>
              <a:rPr lang="de-DE" smtClean="0"/>
            </a:br>
            <a:r>
              <a:rPr lang="de-DE" smtClean="0"/>
              <a:t>"Zusammenstecken"</a:t>
            </a:r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Export – </a:t>
            </a:r>
            <a:r>
              <a:rPr lang="de-DE" dirty="0" smtClean="0"/>
              <a:t>Import – </a:t>
            </a:r>
            <a:r>
              <a:rPr lang="de-DE" dirty="0" smtClean="0"/>
              <a:t>Container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Parts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/>
          </a:bodyPr>
          <a:lstStyle/>
          <a:p>
            <a:r>
              <a:rPr lang="de-DE" sz="2800" b="1" dirty="0" smtClean="0"/>
              <a:t>Was wird in der Anwendung zusammengesteckt?</a:t>
            </a:r>
            <a:br>
              <a:rPr lang="de-DE" sz="2800" b="1" dirty="0" smtClean="0"/>
            </a:br>
            <a:r>
              <a:rPr lang="de-DE" sz="1200" b="1" dirty="0" smtClean="0"/>
              <a:t/>
            </a:r>
            <a:br>
              <a:rPr lang="de-DE" sz="1200" b="1" dirty="0" smtClean="0"/>
            </a:br>
            <a:r>
              <a:rPr lang="de-DE" sz="2400" dirty="0" smtClean="0"/>
              <a:t>.NET Komponenten verschiedenster Art aus jeder Domäne – Dienste, Views, </a:t>
            </a:r>
            <a:r>
              <a:rPr lang="de-DE" sz="2400" dirty="0" err="1" smtClean="0"/>
              <a:t>ViewModels</a:t>
            </a:r>
            <a:r>
              <a:rPr lang="de-DE" sz="2400" dirty="0" smtClean="0"/>
              <a:t>, Aktionen, Kommandos, </a:t>
            </a:r>
            <a:r>
              <a:rPr lang="de-DE" sz="2400" dirty="0" err="1" smtClean="0"/>
              <a:t>HttpHandler</a:t>
            </a:r>
            <a:r>
              <a:rPr lang="de-DE" sz="2400" dirty="0" smtClean="0"/>
              <a:t>, Algorithmen, ...</a:t>
            </a:r>
          </a:p>
          <a:p>
            <a:pPr lvl="1"/>
            <a:r>
              <a:rPr lang="de-DE" sz="2400" dirty="0" smtClean="0"/>
              <a:t>In MEF-Syntax spricht man von diesen zusammenzusteckenden Objekten als Parts – da es sich um Parts im Rahmen eines Kompositionskonzepts  handelt auch von </a:t>
            </a:r>
            <a:r>
              <a:rPr lang="de-DE" sz="2400" b="1" dirty="0" err="1" smtClean="0"/>
              <a:t>Composable</a:t>
            </a:r>
            <a:r>
              <a:rPr lang="de-DE" sz="2400" b="1" dirty="0" smtClean="0"/>
              <a:t> Parts</a:t>
            </a:r>
            <a:r>
              <a:rPr lang="de-DE" sz="2400" dirty="0" smtClean="0"/>
              <a:t>.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1687</Words>
  <Application>Microsoft Office PowerPoint</Application>
  <PresentationFormat>Bildschirmpräsentation (4:3)</PresentationFormat>
  <Paragraphs>522</Paragraphs>
  <Slides>72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72</vt:i4>
      </vt:variant>
    </vt:vector>
  </HeadingPairs>
  <TitlesOfParts>
    <vt:vector size="73" baseType="lpstr">
      <vt:lpstr>Larissa-Design</vt:lpstr>
      <vt:lpstr>Managed Extensibility Framework (MEF) @ Bonn-to-Code</vt:lpstr>
      <vt:lpstr>Agenda</vt:lpstr>
      <vt:lpstr>Offizielle Beschreibung</vt:lpstr>
      <vt:lpstr>Weitere Beschreibungen</vt:lpstr>
      <vt:lpstr>MEF</vt:lpstr>
      <vt:lpstr>Beispiele</vt:lpstr>
      <vt:lpstr>Verfügbarkeit und Geschichte</vt:lpstr>
      <vt:lpstr>Kernkonzepte Teil 1 "Zusammenstecken"</vt:lpstr>
      <vt:lpstr>Parts</vt:lpstr>
      <vt:lpstr>Export-[Contract]-Import</vt:lpstr>
      <vt:lpstr>Es ist nicht immer so einfach ;-)</vt:lpstr>
      <vt:lpstr>Composition Container</vt:lpstr>
      <vt:lpstr>Ein einfaches Beispiel</vt:lpstr>
      <vt:lpstr>Beispiel</vt:lpstr>
      <vt:lpstr>Beispiel</vt:lpstr>
      <vt:lpstr>Beispiel</vt:lpstr>
      <vt:lpstr>Beispiel</vt:lpstr>
      <vt:lpstr>Beispiel</vt:lpstr>
      <vt:lpstr>Beispiel</vt:lpstr>
      <vt:lpstr>Warum .NET Attribute?</vt:lpstr>
      <vt:lpstr>Rückblick auf Beispiel</vt:lpstr>
      <vt:lpstr>MEF und IoC-Container</vt:lpstr>
      <vt:lpstr>MEF und IoC-Container</vt:lpstr>
      <vt:lpstr>MEF und IoC-Container</vt:lpstr>
      <vt:lpstr>Kernkonzepte Teil 2</vt:lpstr>
      <vt:lpstr>Rückblick</vt:lpstr>
      <vt:lpstr>Catalogs</vt:lpstr>
      <vt:lpstr>Catalogs</vt:lpstr>
      <vt:lpstr>Catalogs</vt:lpstr>
      <vt:lpstr>Catalogs</vt:lpstr>
      <vt:lpstr>Catalogs</vt:lpstr>
      <vt:lpstr>Catalogs</vt:lpstr>
      <vt:lpstr>Catalogs</vt:lpstr>
      <vt:lpstr>Beispiel</vt:lpstr>
      <vt:lpstr>Beispiel</vt:lpstr>
      <vt:lpstr>Beispiel</vt:lpstr>
      <vt:lpstr>Beispiel</vt:lpstr>
      <vt:lpstr>Beispiel</vt:lpstr>
      <vt:lpstr>Beispiel</vt:lpstr>
      <vt:lpstr>Kernkonzepte Teil 3</vt:lpstr>
      <vt:lpstr>MEF und IoC-Container</vt:lpstr>
      <vt:lpstr>Metadata</vt:lpstr>
      <vt:lpstr>Metadata</vt:lpstr>
      <vt:lpstr>Metadaten</vt:lpstr>
      <vt:lpstr>Metadaten</vt:lpstr>
      <vt:lpstr>Metadaten</vt:lpstr>
      <vt:lpstr>Metadaten</vt:lpstr>
      <vt:lpstr>MEF und IoC-Container</vt:lpstr>
      <vt:lpstr>Recomposition</vt:lpstr>
      <vt:lpstr>Recomposition</vt:lpstr>
      <vt:lpstr>MEF und Silverlight</vt:lpstr>
      <vt:lpstr>Silverlight</vt:lpstr>
      <vt:lpstr>Silverlight</vt:lpstr>
      <vt:lpstr>Silverlight</vt:lpstr>
      <vt:lpstr>Silverlight</vt:lpstr>
      <vt:lpstr>Silverlight</vt:lpstr>
      <vt:lpstr>Silverlight</vt:lpstr>
      <vt:lpstr>MEF Diagnostics</vt:lpstr>
      <vt:lpstr>MEF Diagnostics</vt:lpstr>
      <vt:lpstr>MEF Diagnostics</vt:lpstr>
      <vt:lpstr>MEF und Prism</vt:lpstr>
      <vt:lpstr>MEF Roadmap</vt:lpstr>
      <vt:lpstr>Fazit</vt:lpstr>
      <vt:lpstr>Fragen?</vt:lpstr>
      <vt:lpstr>Danke!</vt:lpstr>
      <vt:lpstr>Bildnachweise</vt:lpstr>
      <vt:lpstr>Links</vt:lpstr>
      <vt:lpstr>Weitere Themen</vt:lpstr>
      <vt:lpstr>Weitere Überlegungen</vt:lpstr>
      <vt:lpstr>Erweiterbarkeit</vt:lpstr>
      <vt:lpstr>Erzeugungsstrategien</vt:lpstr>
      <vt:lpstr>Legacy Components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Managed Extensibility Framework (MEF) @ Bonn-to-Code</dc:title>
  <dc:creator/>
  <cp:lastModifiedBy>Gerhard</cp:lastModifiedBy>
  <cp:revision>1226</cp:revision>
  <dcterms:created xsi:type="dcterms:W3CDTF">2010-08-15T13:32:28Z</dcterms:created>
  <dcterms:modified xsi:type="dcterms:W3CDTF">2010-09-28T18:24:05Z</dcterms:modified>
</cp:coreProperties>
</file>