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6" r:id="rId1"/>
  </p:sldMasterIdLst>
  <p:notesMasterIdLst>
    <p:notesMasterId r:id="rId14"/>
  </p:notesMasterIdLst>
  <p:handoutMasterIdLst>
    <p:handoutMasterId r:id="rId15"/>
  </p:handoutMasterIdLst>
  <p:sldIdLst>
    <p:sldId id="258" r:id="rId2"/>
    <p:sldId id="259" r:id="rId3"/>
    <p:sldId id="260" r:id="rId4"/>
    <p:sldId id="261" r:id="rId5"/>
    <p:sldId id="262" r:id="rId6"/>
    <p:sldId id="265" r:id="rId7"/>
    <p:sldId id="263" r:id="rId8"/>
    <p:sldId id="264" r:id="rId9"/>
    <p:sldId id="269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969696"/>
    <a:srgbClr val="EAEAEA"/>
    <a:srgbClr val="FFFF00"/>
    <a:srgbClr val="777777"/>
    <a:srgbClr val="FFCC00"/>
    <a:srgbClr val="292929"/>
    <a:srgbClr val="3333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918" autoAdjust="0"/>
    <p:restoredTop sz="81445" autoAdjust="0"/>
  </p:normalViewPr>
  <p:slideViewPr>
    <p:cSldViewPr>
      <p:cViewPr varScale="1">
        <p:scale>
          <a:sx n="85" d="100"/>
          <a:sy n="85" d="100"/>
        </p:scale>
        <p:origin x="-70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>
      <p:cViewPr varScale="1">
        <p:scale>
          <a:sx n="98" d="100"/>
          <a:sy n="98" d="100"/>
        </p:scale>
        <p:origin x="-3648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6FB9CE75-BFFF-45A5-8FDB-3DCA7767F346}" type="datetimeFigureOut">
              <a:rPr lang="de-DE"/>
              <a:pPr>
                <a:defRPr/>
              </a:pPr>
              <a:t>14.03.2008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625A551-C622-4690-8B58-B5AF6BFE716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80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7D31B31-CA6B-48F9-B162-46DD6B50D714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D31B31-CA6B-48F9-B162-46DD6B50D71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7019925" y="188913"/>
            <a:ext cx="2124075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de-DE" sz="1400" b="1">
                <a:solidFill>
                  <a:schemeClr val="bg1"/>
                </a:solidFill>
                <a:latin typeface="Verdana" pitchFamily="34" charset="0"/>
              </a:rPr>
              <a:t>bonn-to-code.net</a:t>
            </a:r>
            <a:endParaRPr lang="en-US" sz="1400" b="1">
              <a:solidFill>
                <a:schemeClr val="bg1"/>
              </a:solidFill>
              <a:latin typeface="Verdana" pitchFamily="34" charset="0"/>
            </a:endParaRPr>
          </a:p>
        </p:txBody>
      </p:sp>
      <p:pic>
        <p:nvPicPr>
          <p:cNvPr id="5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468313" y="2852738"/>
            <a:ext cx="82296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>
                <a:alpha val="50000"/>
              </a:schemeClr>
            </a:outerShdw>
          </a:effectLst>
        </p:spPr>
        <p:txBody>
          <a:bodyPr anchor="ctr"/>
          <a:lstStyle/>
          <a:p>
            <a:pPr algn="ctr">
              <a:defRPr/>
            </a:pPr>
            <a:endParaRPr lang="de-DE" sz="3600" b="1">
              <a:solidFill>
                <a:srgbClr val="F69200"/>
              </a:solidFill>
              <a:latin typeface="Verdana" pitchFamily="34" charset="0"/>
            </a:endParaRP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7019925" y="188913"/>
            <a:ext cx="2124075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de-DE" sz="1400" b="1">
                <a:solidFill>
                  <a:schemeClr val="bg1"/>
                </a:solidFill>
                <a:latin typeface="Verdana" pitchFamily="34" charset="0"/>
              </a:rPr>
              <a:t>bonn-to-code.net</a:t>
            </a:r>
            <a:endParaRPr lang="en-US" sz="1400" b="1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0" y="549275"/>
            <a:ext cx="9144000" cy="73025"/>
          </a:xfrm>
          <a:prstGeom prst="rect">
            <a:avLst/>
          </a:prstGeom>
          <a:gradFill rotWithShape="1">
            <a:gsLst>
              <a:gs pos="0">
                <a:srgbClr val="008000">
                  <a:gamma/>
                  <a:shade val="46275"/>
                  <a:invGamma/>
                </a:srgbClr>
              </a:gs>
              <a:gs pos="100000">
                <a:srgbClr val="00800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/>
          </a:p>
        </p:txBody>
      </p:sp>
      <p:sp>
        <p:nvSpPr>
          <p:cNvPr id="9" name="Text Box 5"/>
          <p:cNvSpPr txBox="1">
            <a:spLocks noChangeArrowheads="1"/>
          </p:cNvSpPr>
          <p:nvPr userDrawn="1"/>
        </p:nvSpPr>
        <p:spPr bwMode="auto">
          <a:xfrm>
            <a:off x="7019925" y="188913"/>
            <a:ext cx="2124075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de-DE" sz="1400" b="1">
                <a:solidFill>
                  <a:schemeClr val="bg1"/>
                </a:solidFill>
                <a:latin typeface="Verdana" pitchFamily="34" charset="0"/>
              </a:rPr>
              <a:t>bonn-to-code.net</a:t>
            </a:r>
            <a:endParaRPr lang="en-US" sz="1400" b="1">
              <a:solidFill>
                <a:schemeClr val="bg1"/>
              </a:solidFill>
              <a:latin typeface="Verdana" pitchFamily="34" charset="0"/>
            </a:endParaRPr>
          </a:p>
        </p:txBody>
      </p:sp>
      <p:pic>
        <p:nvPicPr>
          <p:cNvPr id="10" name="Picture 9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 Box 12"/>
          <p:cNvSpPr txBox="1">
            <a:spLocks noChangeArrowheads="1"/>
          </p:cNvSpPr>
          <p:nvPr userDrawn="1"/>
        </p:nvSpPr>
        <p:spPr bwMode="auto">
          <a:xfrm>
            <a:off x="7019925" y="188913"/>
            <a:ext cx="2124075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de-DE" sz="1400" b="1">
                <a:solidFill>
                  <a:schemeClr val="bg1"/>
                </a:solidFill>
                <a:latin typeface="Verdana" pitchFamily="34" charset="0"/>
              </a:rPr>
              <a:t>bonn-to-code.net</a:t>
            </a:r>
            <a:endParaRPr lang="en-US" sz="1400" b="1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12" name="Rectangle 13"/>
          <p:cNvSpPr>
            <a:spLocks noChangeArrowheads="1"/>
          </p:cNvSpPr>
          <p:nvPr userDrawn="1"/>
        </p:nvSpPr>
        <p:spPr bwMode="auto">
          <a:xfrm>
            <a:off x="0" y="549275"/>
            <a:ext cx="9144000" cy="73025"/>
          </a:xfrm>
          <a:prstGeom prst="rect">
            <a:avLst/>
          </a:prstGeom>
          <a:gradFill rotWithShape="1">
            <a:gsLst>
              <a:gs pos="0">
                <a:srgbClr val="008000">
                  <a:gamma/>
                  <a:shade val="46275"/>
                  <a:invGamma/>
                </a:srgbClr>
              </a:gs>
              <a:gs pos="100000">
                <a:srgbClr val="00800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/>
          </a:p>
        </p:txBody>
      </p:sp>
      <p:sp>
        <p:nvSpPr>
          <p:cNvPr id="32785" name="Rectangle 17"/>
          <p:cNvSpPr>
            <a:spLocks noGrp="1" noChangeArrowheads="1"/>
          </p:cNvSpPr>
          <p:nvPr>
            <p:ph type="ctrTitle" sz="quarter"/>
          </p:nvPr>
        </p:nvSpPr>
        <p:spPr>
          <a:xfrm>
            <a:off x="179388" y="2143116"/>
            <a:ext cx="8713787" cy="1428760"/>
          </a:xfrm>
        </p:spPr>
        <p:txBody>
          <a:bodyPr anchor="b"/>
          <a:lstStyle>
            <a:lvl1pPr algn="ctr">
              <a:defRPr sz="3600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2786" name="Rectangle 1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643314"/>
            <a:ext cx="6400800" cy="1500198"/>
          </a:xfrm>
        </p:spPr>
        <p:txBody>
          <a:bodyPr/>
          <a:lstStyle>
            <a:lvl1pPr marL="0" indent="0" algn="ctr">
              <a:buFont typeface="Franklin Gothic Medium" pitchFamily="34" charset="0"/>
              <a:buNone/>
              <a:defRPr/>
            </a:lvl1pPr>
          </a:lstStyle>
          <a:p>
            <a:r>
              <a:rPr lang="de-DE" smtClean="0"/>
              <a:t>Formatvorlage des Untertitelmasters durch Klicken bearbeiten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388" y="692150"/>
            <a:ext cx="8785225" cy="9509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388" y="1643050"/>
            <a:ext cx="8785225" cy="521495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C3C39C-34E6-458E-A43B-06A54B0FF051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286124"/>
            <a:ext cx="7772400" cy="719133"/>
          </a:xfrm>
        </p:spPr>
        <p:txBody>
          <a:bodyPr anchor="t"/>
          <a:lstStyle>
            <a:lvl1pPr algn="ctr">
              <a:defRPr sz="3200" b="1" cap="none" baseline="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Rectangle 2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5A9D9B-6EDA-44A7-AD7B-137FD18C0DFC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28775"/>
            <a:ext cx="4038600" cy="50403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28775"/>
            <a:ext cx="4038600" cy="50403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05F1FC-37C7-4B4F-9DFF-41E88E03741D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2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B56A13-2C1B-4715-985D-08B177A58C5B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EE4555-4169-45AD-AA9D-0E3CADF9B851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0" y="0"/>
            <a:ext cx="91440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1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643063"/>
            <a:ext cx="8785225" cy="521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smtClean="0"/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9388" y="692150"/>
            <a:ext cx="8785225" cy="950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  <a:endParaRPr lang="en-US" dirty="0" smtClean="0"/>
          </a:p>
        </p:txBody>
      </p:sp>
      <p:sp>
        <p:nvSpPr>
          <p:cNvPr id="1043" name="Text Box 19"/>
          <p:cNvSpPr txBox="1">
            <a:spLocks noChangeArrowheads="1"/>
          </p:cNvSpPr>
          <p:nvPr/>
        </p:nvSpPr>
        <p:spPr bwMode="auto">
          <a:xfrm>
            <a:off x="7019925" y="188913"/>
            <a:ext cx="2124075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de-DE" sz="1400" b="1">
                <a:solidFill>
                  <a:schemeClr val="bg1"/>
                </a:solidFill>
                <a:latin typeface="Verdana" pitchFamily="34" charset="0"/>
              </a:rPr>
              <a:t>bonn-to-code.net</a:t>
            </a:r>
            <a:endParaRPr lang="en-US" sz="1400" b="1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549275"/>
            <a:ext cx="9144000" cy="73025"/>
          </a:xfrm>
          <a:prstGeom prst="rect">
            <a:avLst/>
          </a:prstGeom>
          <a:gradFill rotWithShape="1">
            <a:gsLst>
              <a:gs pos="0">
                <a:srgbClr val="008000">
                  <a:gamma/>
                  <a:shade val="46275"/>
                  <a:invGamma/>
                </a:srgbClr>
              </a:gs>
              <a:gs pos="100000">
                <a:srgbClr val="00800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/>
          </a:p>
        </p:txBody>
      </p:sp>
      <p:sp>
        <p:nvSpPr>
          <p:cNvPr id="1044" name="Rectangle 2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04025" y="623728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14B94642-62DD-45B5-8569-F1A84119E5F4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  <p:pic>
        <p:nvPicPr>
          <p:cNvPr id="1032" name="Picture 12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0" y="0"/>
            <a:ext cx="91440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19"/>
          <p:cNvSpPr txBox="1">
            <a:spLocks noChangeArrowheads="1"/>
          </p:cNvSpPr>
          <p:nvPr/>
        </p:nvSpPr>
        <p:spPr bwMode="auto">
          <a:xfrm>
            <a:off x="7019925" y="188913"/>
            <a:ext cx="2124075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de-DE" sz="1400" b="1">
                <a:solidFill>
                  <a:schemeClr val="bg1"/>
                </a:solidFill>
                <a:latin typeface="Verdana" pitchFamily="34" charset="0"/>
              </a:rPr>
              <a:t>bonn-to-code.net</a:t>
            </a:r>
            <a:endParaRPr lang="en-US" sz="1400" b="1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10" name="Rectangle 13"/>
          <p:cNvSpPr>
            <a:spLocks noChangeArrowheads="1"/>
          </p:cNvSpPr>
          <p:nvPr/>
        </p:nvSpPr>
        <p:spPr bwMode="auto">
          <a:xfrm>
            <a:off x="0" y="549275"/>
            <a:ext cx="9144000" cy="73025"/>
          </a:xfrm>
          <a:prstGeom prst="rect">
            <a:avLst/>
          </a:prstGeom>
          <a:gradFill rotWithShape="1">
            <a:gsLst>
              <a:gs pos="0">
                <a:srgbClr val="008000">
                  <a:gamma/>
                  <a:shade val="46275"/>
                  <a:invGamma/>
                </a:srgbClr>
              </a:gs>
              <a:gs pos="100000">
                <a:srgbClr val="00800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78" r:id="rId2"/>
    <p:sldLayoutId id="2147483779" r:id="rId3"/>
    <p:sldLayoutId id="2147483780" r:id="rId4"/>
    <p:sldLayoutId id="2147483781" r:id="rId5"/>
    <p:sldLayoutId id="2147483782" r:id="rId6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F692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F69200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F69200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F69200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F69200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F69200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F69200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F69200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F69200"/>
          </a:solidFill>
          <a:latin typeface="Verdana" pitchFamily="34" charset="0"/>
        </a:defRPr>
      </a:lvl9pPr>
    </p:titleStyle>
    <p:bodyStyle>
      <a:lvl1pPr marL="363538" indent="-363538" algn="l" rtl="0" eaLnBrk="1" fontAlgn="base" hangingPunct="1">
        <a:spcBef>
          <a:spcPct val="20000"/>
        </a:spcBef>
        <a:spcAft>
          <a:spcPct val="0"/>
        </a:spcAft>
        <a:buClr>
          <a:srgbClr val="F69200"/>
        </a:buClr>
        <a:buFont typeface="Wingdings" pitchFamily="2" charset="2"/>
        <a:buChar char="§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892175" indent="-349250" algn="l" rtl="0" eaLnBrk="1" fontAlgn="base" hangingPunct="1">
        <a:spcBef>
          <a:spcPct val="20000"/>
        </a:spcBef>
        <a:spcAft>
          <a:spcPct val="0"/>
        </a:spcAft>
        <a:buClr>
          <a:srgbClr val="F69200"/>
        </a:buClr>
        <a:buFont typeface="Wingdings" pitchFamily="2" charset="2"/>
        <a:buChar char="§"/>
        <a:defRPr sz="2800">
          <a:solidFill>
            <a:srgbClr val="000000"/>
          </a:solidFill>
          <a:latin typeface="+mn-lt"/>
        </a:defRPr>
      </a:lvl2pPr>
      <a:lvl3pPr marL="1344613" indent="-273050" algn="l" rtl="0" eaLnBrk="1" fontAlgn="base" hangingPunct="1">
        <a:spcBef>
          <a:spcPct val="20000"/>
        </a:spcBef>
        <a:spcAft>
          <a:spcPct val="0"/>
        </a:spcAft>
        <a:buClr>
          <a:srgbClr val="F69200"/>
        </a:buClr>
        <a:buFont typeface="Wingdings" pitchFamily="2" charset="2"/>
        <a:buChar char="§"/>
        <a:defRPr sz="2400">
          <a:solidFill>
            <a:srgbClr val="000000"/>
          </a:solidFill>
          <a:latin typeface="+mn-lt"/>
        </a:defRPr>
      </a:lvl3pPr>
      <a:lvl4pPr marL="1795463" indent="-271463" algn="l" rtl="0" eaLnBrk="1" fontAlgn="base" hangingPunct="1">
        <a:spcBef>
          <a:spcPct val="20000"/>
        </a:spcBef>
        <a:spcAft>
          <a:spcPct val="0"/>
        </a:spcAft>
        <a:buClr>
          <a:srgbClr val="F69200"/>
        </a:buClr>
        <a:buFont typeface="Wingdings" pitchFamily="2" charset="2"/>
        <a:buChar char="§"/>
        <a:defRPr sz="2000">
          <a:solidFill>
            <a:srgbClr val="000000"/>
          </a:solidFill>
          <a:latin typeface="+mn-lt"/>
        </a:defRPr>
      </a:lvl4pPr>
      <a:lvl5pPr marL="2236788" indent="-261938" algn="l" rtl="0" eaLnBrk="1" fontAlgn="base" hangingPunct="1">
        <a:spcBef>
          <a:spcPct val="20000"/>
        </a:spcBef>
        <a:spcAft>
          <a:spcPct val="0"/>
        </a:spcAft>
        <a:buClr>
          <a:srgbClr val="F69200"/>
        </a:buClr>
        <a:buFont typeface="Wingdings" pitchFamily="2" charset="2"/>
        <a:buChar char="§"/>
        <a:defRPr sz="2000">
          <a:solidFill>
            <a:srgbClr val="000000"/>
          </a:solidFill>
          <a:latin typeface="+mn-lt"/>
        </a:defRPr>
      </a:lvl5pPr>
      <a:lvl6pPr marL="2522538" indent="-266700" algn="l" rtl="0" eaLnBrk="1" fontAlgn="base" hangingPunct="1">
        <a:spcBef>
          <a:spcPct val="20000"/>
        </a:spcBef>
        <a:spcAft>
          <a:spcPct val="0"/>
        </a:spcAft>
        <a:buClr>
          <a:srgbClr val="F69200"/>
        </a:buClr>
        <a:buFont typeface="Franklin Gothic Medium" pitchFamily="34" charset="0"/>
        <a:buChar char="▪"/>
        <a:defRPr>
          <a:solidFill>
            <a:schemeClr val="tx1"/>
          </a:solidFill>
          <a:latin typeface="+mn-lt"/>
        </a:defRPr>
      </a:lvl6pPr>
      <a:lvl7pPr marL="2979738" indent="-266700" algn="l" rtl="0" eaLnBrk="1" fontAlgn="base" hangingPunct="1">
        <a:spcBef>
          <a:spcPct val="20000"/>
        </a:spcBef>
        <a:spcAft>
          <a:spcPct val="0"/>
        </a:spcAft>
        <a:buClr>
          <a:srgbClr val="F69200"/>
        </a:buClr>
        <a:buFont typeface="Franklin Gothic Medium" pitchFamily="34" charset="0"/>
        <a:buChar char="▪"/>
        <a:defRPr>
          <a:solidFill>
            <a:schemeClr val="tx1"/>
          </a:solidFill>
          <a:latin typeface="+mn-lt"/>
        </a:defRPr>
      </a:lvl7pPr>
      <a:lvl8pPr marL="3436938" indent="-266700" algn="l" rtl="0" eaLnBrk="1" fontAlgn="base" hangingPunct="1">
        <a:spcBef>
          <a:spcPct val="20000"/>
        </a:spcBef>
        <a:spcAft>
          <a:spcPct val="0"/>
        </a:spcAft>
        <a:buClr>
          <a:srgbClr val="F69200"/>
        </a:buClr>
        <a:buFont typeface="Franklin Gothic Medium" pitchFamily="34" charset="0"/>
        <a:buChar char="▪"/>
        <a:defRPr>
          <a:solidFill>
            <a:schemeClr val="tx1"/>
          </a:solidFill>
          <a:latin typeface="+mn-lt"/>
        </a:defRPr>
      </a:lvl8pPr>
      <a:lvl9pPr marL="3894138" indent="-266700" algn="l" rtl="0" eaLnBrk="1" fontAlgn="base" hangingPunct="1">
        <a:spcBef>
          <a:spcPct val="20000"/>
        </a:spcBef>
        <a:spcAft>
          <a:spcPct val="0"/>
        </a:spcAft>
        <a:buClr>
          <a:srgbClr val="F69200"/>
        </a:buClr>
        <a:buFont typeface="Franklin Gothic Medium" pitchFamily="34" charset="0"/>
        <a:buChar char="▪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Sascha.Lehmann@comma-soft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s-help://MS.VSCC.v80/MS.MSDN.v80/MS.VisualStudio.v80.en/dv_fxadvance/html/4ea4ca54-256d-49f5-acea-27126d311374.htm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2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179388" y="2143125"/>
            <a:ext cx="8713787" cy="1428750"/>
          </a:xfrm>
        </p:spPr>
        <p:txBody>
          <a:bodyPr/>
          <a:lstStyle/>
          <a:p>
            <a:pPr>
              <a:defRPr/>
            </a:pPr>
            <a:r>
              <a:rPr lang="de-DE" i="1" dirty="0" smtClean="0"/>
              <a:t>Nutzung von .NET User Controls in Legacy Code</a:t>
            </a:r>
            <a:endParaRPr lang="en-US" dirty="0"/>
          </a:p>
        </p:txBody>
      </p:sp>
      <p:sp>
        <p:nvSpPr>
          <p:cNvPr id="10242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154113" y="3635375"/>
            <a:ext cx="6835775" cy="14573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de-DE" dirty="0" smtClean="0">
                <a:solidFill>
                  <a:schemeClr val="tx1"/>
                </a:solidFill>
              </a:rPr>
              <a:t>25</a:t>
            </a:r>
            <a:r>
              <a:rPr lang="de-DE" dirty="0" smtClean="0">
                <a:solidFill>
                  <a:schemeClr val="tx1"/>
                </a:solidFill>
              </a:rPr>
              <a:t>.03.2008</a:t>
            </a:r>
            <a:endParaRPr lang="de-DE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de-DE" dirty="0" smtClean="0">
                <a:solidFill>
                  <a:schemeClr val="tx1"/>
                </a:solidFill>
              </a:rPr>
              <a:t>Sascha Lehmann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0243" name="Rectangle 8"/>
          <p:cNvSpPr>
            <a:spLocks noChangeArrowheads="1"/>
          </p:cNvSpPr>
          <p:nvPr/>
        </p:nvSpPr>
        <p:spPr bwMode="auto">
          <a:xfrm>
            <a:off x="107950" y="5951538"/>
            <a:ext cx="8893175" cy="906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b"/>
          <a:lstStyle/>
          <a:p>
            <a:pPr algn="just" defTabSz="633413">
              <a:tabLst>
                <a:tab pos="722313" algn="l"/>
              </a:tabLst>
            </a:pPr>
            <a:r>
              <a:rPr lang="de-DE" sz="1400" i="1" dirty="0" err="1">
                <a:latin typeface="Verdana" pitchFamily="34" charset="0"/>
              </a:rPr>
              <a:t>EMail</a:t>
            </a:r>
            <a:r>
              <a:rPr lang="de-DE" sz="1400" i="1" dirty="0">
                <a:latin typeface="Verdana" pitchFamily="34" charset="0"/>
              </a:rPr>
              <a:t>:</a:t>
            </a:r>
            <a:r>
              <a:rPr lang="de-DE" sz="1400" b="1" dirty="0">
                <a:latin typeface="Verdana" pitchFamily="34" charset="0"/>
              </a:rPr>
              <a:t>		</a:t>
            </a:r>
            <a:r>
              <a:rPr lang="de-DE" sz="1400" dirty="0" smtClean="0">
                <a:latin typeface="Verdana" pitchFamily="34" charset="0"/>
                <a:hlinkClick r:id="rId2"/>
              </a:rPr>
              <a:t>Sascha.Lehmann@comma-soft.com</a:t>
            </a:r>
            <a:endParaRPr lang="de-DE" sz="1400" dirty="0" smtClean="0">
              <a:latin typeface="Verdana" pitchFamily="34" charset="0"/>
            </a:endParaRPr>
          </a:p>
          <a:p>
            <a:pPr algn="just" defTabSz="633413">
              <a:tabLst>
                <a:tab pos="722313" algn="l"/>
              </a:tabLst>
            </a:pPr>
            <a:endParaRPr lang="de-DE" sz="1400" dirty="0">
              <a:solidFill>
                <a:schemeClr val="hlink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Weitere Möglichkeiten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Feinsteuerung über eigene </a:t>
            </a:r>
            <a:r>
              <a:rPr lang="de-DE" dirty="0" err="1" smtClean="0"/>
              <a:t>AppDomain</a:t>
            </a:r>
            <a:endParaRPr lang="de-DE" dirty="0" smtClean="0"/>
          </a:p>
          <a:p>
            <a:pPr lvl="1"/>
            <a:r>
              <a:rPr lang="de-DE" dirty="0" smtClean="0"/>
              <a:t>Suchpfade</a:t>
            </a:r>
          </a:p>
          <a:p>
            <a:pPr lvl="1"/>
            <a:r>
              <a:rPr lang="de-DE" dirty="0" err="1" smtClean="0"/>
              <a:t>ShadowCopyCache</a:t>
            </a:r>
            <a:endParaRPr lang="de-DE" dirty="0" smtClean="0"/>
          </a:p>
          <a:p>
            <a:pPr lvl="1"/>
            <a:endParaRPr lang="de-DE" dirty="0" smtClean="0"/>
          </a:p>
          <a:p>
            <a:r>
              <a:rPr lang="de-DE" dirty="0" smtClean="0"/>
              <a:t>Feinsteuerung über weitere Hosting-Interfaces (&gt; 30 Interfaces)</a:t>
            </a:r>
          </a:p>
          <a:p>
            <a:pPr lvl="1"/>
            <a:r>
              <a:rPr lang="de-DE" dirty="0" smtClean="0"/>
              <a:t>siehe </a:t>
            </a:r>
            <a:r>
              <a:rPr lang="de-DE" dirty="0" smtClean="0">
                <a:hlinkClick r:id="rId2"/>
              </a:rPr>
              <a:t>MSDN</a:t>
            </a:r>
            <a:endParaRPr lang="de-DE" dirty="0" smtClean="0"/>
          </a:p>
          <a:p>
            <a:pPr lvl="1"/>
            <a:endParaRPr lang="de-DE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Alternativen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 smtClean="0"/>
              <a:t>UserControls</a:t>
            </a:r>
            <a:r>
              <a:rPr lang="de-DE" dirty="0" smtClean="0"/>
              <a:t> als ActiveX-Controls einbinden</a:t>
            </a:r>
          </a:p>
          <a:p>
            <a:r>
              <a:rPr lang="de-DE" dirty="0" smtClean="0"/>
              <a:t>Nachteile:</a:t>
            </a:r>
          </a:p>
          <a:p>
            <a:pPr lvl="1"/>
            <a:r>
              <a:rPr lang="de-DE" dirty="0" smtClean="0"/>
              <a:t>ActiveX Container benötigt</a:t>
            </a:r>
          </a:p>
          <a:p>
            <a:pPr lvl="1"/>
            <a:r>
              <a:rPr lang="de-DE" dirty="0" smtClean="0"/>
              <a:t>Weniger Möglichkeiten der Einflussnahme</a:t>
            </a:r>
          </a:p>
          <a:p>
            <a:r>
              <a:rPr lang="de-DE" dirty="0" smtClean="0"/>
              <a:t>Vorteile:</a:t>
            </a:r>
          </a:p>
          <a:p>
            <a:pPr lvl="1"/>
            <a:r>
              <a:rPr lang="de-DE" dirty="0" smtClean="0"/>
              <a:t>Bessere Formular-Integration (Keyboard-Events, etc.) out-</a:t>
            </a:r>
            <a:r>
              <a:rPr lang="de-DE" dirty="0" err="1" smtClean="0"/>
              <a:t>of</a:t>
            </a:r>
            <a:r>
              <a:rPr lang="de-DE" dirty="0" smtClean="0"/>
              <a:t>-</a:t>
            </a:r>
            <a:r>
              <a:rPr lang="de-DE" dirty="0" err="1" smtClean="0"/>
              <a:t>the</a:t>
            </a:r>
            <a:r>
              <a:rPr lang="de-DE" dirty="0" smtClean="0"/>
              <a:t>-box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C:\Temp\inetfiles\Temporary Internet Files\Content.IE5\HW23H61O\MCj04337970000[1]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50407" y="1607407"/>
            <a:ext cx="3643187" cy="36431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388" y="692150"/>
            <a:ext cx="8785225" cy="950913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Motivation</a:t>
            </a:r>
            <a:endParaRPr lang="de-DE" dirty="0"/>
          </a:p>
        </p:txBody>
      </p:sp>
      <p:sp>
        <p:nvSpPr>
          <p:cNvPr id="11266" name="Inhaltsplatzhalter 2"/>
          <p:cNvSpPr>
            <a:spLocks noGrp="1"/>
          </p:cNvSpPr>
          <p:nvPr>
            <p:ph idx="1"/>
          </p:nvPr>
        </p:nvSpPr>
        <p:spPr>
          <a:xfrm>
            <a:off x="179388" y="1643063"/>
            <a:ext cx="8785225" cy="5214937"/>
          </a:xfrm>
        </p:spPr>
        <p:txBody>
          <a:bodyPr/>
          <a:lstStyle/>
          <a:p>
            <a:r>
              <a:rPr lang="de-DE" dirty="0" smtClean="0"/>
              <a:t>Es gibt noch viele Altanwendungen aus der </a:t>
            </a:r>
            <a:r>
              <a:rPr lang="de-DE" dirty="0" smtClean="0"/>
              <a:t>Vor-</a:t>
            </a:r>
            <a:r>
              <a:rPr lang="de-DE" dirty="0" err="1" smtClean="0"/>
              <a:t>dotNet</a:t>
            </a:r>
            <a:r>
              <a:rPr lang="de-DE" dirty="0" smtClean="0"/>
              <a:t>-</a:t>
            </a:r>
            <a:r>
              <a:rPr lang="de-DE" dirty="0" err="1" smtClean="0"/>
              <a:t>Aera</a:t>
            </a:r>
            <a:r>
              <a:rPr lang="de-DE" dirty="0" smtClean="0"/>
              <a:t>, die noch weiterentwickelt und um „moderne“ Funktionen erweitert werden sollen.</a:t>
            </a:r>
          </a:p>
          <a:p>
            <a:r>
              <a:rPr lang="de-DE" dirty="0" smtClean="0"/>
              <a:t>Bsp.: RSS-</a:t>
            </a:r>
            <a:r>
              <a:rPr lang="de-DE" dirty="0" err="1" smtClean="0"/>
              <a:t>Feeds</a:t>
            </a:r>
            <a:endParaRPr lang="de-DE" dirty="0" smtClean="0"/>
          </a:p>
          <a:p>
            <a:r>
              <a:rPr lang="de-DE" dirty="0" smtClean="0"/>
              <a:t>Diese „modernen“ Funktionen können auf Basis von .NET meist deutlich kostengünstiger entwickelt werden.</a:t>
            </a:r>
          </a:p>
          <a:p>
            <a:endParaRPr lang="de-DE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Beispiel</a:t>
            </a:r>
            <a:endParaRPr lang="de-DE" dirty="0"/>
          </a:p>
        </p:txBody>
      </p:sp>
      <p:pic>
        <p:nvPicPr>
          <p:cNvPr id="1331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85720" y="1643050"/>
            <a:ext cx="5857916" cy="4667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319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0" y="928670"/>
            <a:ext cx="4196501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270000" dist="12700" dir="2700000" sy="-23000" kx="-800400" algn="bl" rotWithShape="0">
              <a:prstClr val="black">
                <a:alpha val="20000"/>
              </a:prstClr>
            </a:outerShdw>
            <a:reflection blurRad="6350" stA="50000" endA="295" endPos="92000" dist="101600" dir="5400000" sy="-100000" algn="bl" rotWithShape="0"/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Basics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Jeder Prozess kann die .NET </a:t>
            </a:r>
            <a:r>
              <a:rPr lang="de-DE" dirty="0" err="1" smtClean="0"/>
              <a:t>Runtime</a:t>
            </a:r>
            <a:r>
              <a:rPr lang="de-DE" dirty="0" smtClean="0"/>
              <a:t> laden und .NET Code ausführen (</a:t>
            </a:r>
            <a:r>
              <a:rPr lang="de-DE" dirty="0" err="1" smtClean="0"/>
              <a:t>runtime</a:t>
            </a:r>
            <a:r>
              <a:rPr lang="de-DE" dirty="0" smtClean="0"/>
              <a:t> </a:t>
            </a:r>
            <a:r>
              <a:rPr lang="de-DE" dirty="0" err="1" smtClean="0"/>
              <a:t>hosting</a:t>
            </a:r>
            <a:r>
              <a:rPr lang="de-DE" dirty="0" smtClean="0"/>
              <a:t>) </a:t>
            </a:r>
          </a:p>
          <a:p>
            <a:endParaRPr lang="de-DE" dirty="0" smtClean="0"/>
          </a:p>
          <a:p>
            <a:r>
              <a:rPr lang="de-DE" dirty="0" smtClean="0"/>
              <a:t>Jedes .NET User </a:t>
            </a:r>
            <a:r>
              <a:rPr lang="de-DE" dirty="0" err="1" smtClean="0"/>
              <a:t>Control</a:t>
            </a:r>
            <a:r>
              <a:rPr lang="de-DE" dirty="0" smtClean="0"/>
              <a:t> ist ein „klassisches“ Win32-Fenster mit einem Fenster-Handle (HWND)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.NET </a:t>
            </a:r>
            <a:r>
              <a:rPr lang="de-DE" dirty="0" err="1" smtClean="0"/>
              <a:t>Runtime</a:t>
            </a:r>
            <a:r>
              <a:rPr lang="de-DE" dirty="0" smtClean="0"/>
              <a:t> Hosting - Überblick</a:t>
            </a:r>
            <a:endParaRPr lang="de-DE" dirty="0"/>
          </a:p>
        </p:txBody>
      </p:sp>
      <p:sp>
        <p:nvSpPr>
          <p:cNvPr id="5" name="Rechteck 4"/>
          <p:cNvSpPr/>
          <p:nvPr/>
        </p:nvSpPr>
        <p:spPr>
          <a:xfrm>
            <a:off x="285720" y="1928802"/>
            <a:ext cx="7500990" cy="4572032"/>
          </a:xfrm>
          <a:prstGeom prst="rect">
            <a:avLst/>
          </a:prstGeom>
          <a:solidFill>
            <a:schemeClr val="accent1"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Win32 Prozess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0" name="Rechteck 19"/>
          <p:cNvSpPr/>
          <p:nvPr/>
        </p:nvSpPr>
        <p:spPr>
          <a:xfrm>
            <a:off x="1142976" y="2571744"/>
            <a:ext cx="6000792" cy="350046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lang="de-DE" dirty="0" smtClean="0"/>
              <a:t>.NET </a:t>
            </a:r>
            <a:r>
              <a:rPr lang="de-DE" dirty="0" err="1" smtClean="0"/>
              <a:t>Runtime</a:t>
            </a:r>
            <a:endParaRPr lang="de-DE" dirty="0"/>
          </a:p>
        </p:txBody>
      </p:sp>
      <p:sp>
        <p:nvSpPr>
          <p:cNvPr id="21" name="Rechteck 20"/>
          <p:cNvSpPr/>
          <p:nvPr/>
        </p:nvSpPr>
        <p:spPr>
          <a:xfrm>
            <a:off x="1643042" y="3000372"/>
            <a:ext cx="2571768" cy="2428892"/>
          </a:xfrm>
          <a:prstGeom prst="rect">
            <a:avLst/>
          </a:prstGeom>
          <a:solidFill>
            <a:schemeClr val="accent5"/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User </a:t>
            </a:r>
            <a:r>
              <a:rPr lang="de-DE" dirty="0" err="1" smtClean="0">
                <a:solidFill>
                  <a:schemeClr val="tx1"/>
                </a:solidFill>
              </a:rPr>
              <a:t>AppDomain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2" name="Rechteck 21"/>
          <p:cNvSpPr/>
          <p:nvPr/>
        </p:nvSpPr>
        <p:spPr>
          <a:xfrm>
            <a:off x="4429124" y="3000372"/>
            <a:ext cx="2286016" cy="2428892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Default </a:t>
            </a:r>
            <a:r>
              <a:rPr lang="de-DE" dirty="0" err="1" smtClean="0">
                <a:solidFill>
                  <a:schemeClr val="tx1"/>
                </a:solidFill>
              </a:rPr>
              <a:t>AppDomain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3" name="Rechteck 22"/>
          <p:cNvSpPr/>
          <p:nvPr/>
        </p:nvSpPr>
        <p:spPr>
          <a:xfrm>
            <a:off x="2571736" y="3500438"/>
            <a:ext cx="1500198" cy="12144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" name="Rechteck 23"/>
          <p:cNvSpPr/>
          <p:nvPr/>
        </p:nvSpPr>
        <p:spPr>
          <a:xfrm>
            <a:off x="2285984" y="3714752"/>
            <a:ext cx="1500198" cy="12144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" name="Rechteck 24"/>
          <p:cNvSpPr/>
          <p:nvPr/>
        </p:nvSpPr>
        <p:spPr>
          <a:xfrm>
            <a:off x="2071670" y="3929066"/>
            <a:ext cx="1500198" cy="12144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.NET Controls / Objekte</a:t>
            </a:r>
            <a:endParaRPr lang="de-DE" dirty="0"/>
          </a:p>
        </p:txBody>
      </p:sp>
      <p:sp>
        <p:nvSpPr>
          <p:cNvPr id="32" name="Rechteck 31"/>
          <p:cNvSpPr/>
          <p:nvPr/>
        </p:nvSpPr>
        <p:spPr>
          <a:xfrm>
            <a:off x="5072066" y="3500438"/>
            <a:ext cx="1500198" cy="12144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3" name="Rechteck 32"/>
          <p:cNvSpPr/>
          <p:nvPr/>
        </p:nvSpPr>
        <p:spPr>
          <a:xfrm>
            <a:off x="4786314" y="3714752"/>
            <a:ext cx="1500198" cy="12144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" name="Rechteck 33"/>
          <p:cNvSpPr/>
          <p:nvPr/>
        </p:nvSpPr>
        <p:spPr>
          <a:xfrm>
            <a:off x="4572000" y="3929066"/>
            <a:ext cx="1500198" cy="12144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.NET Controls / Objekte</a:t>
            </a:r>
            <a:endParaRPr lang="de-DE" dirty="0"/>
          </a:p>
        </p:txBody>
      </p:sp>
      <p:sp>
        <p:nvSpPr>
          <p:cNvPr id="26" name="Rechteck 25"/>
          <p:cNvSpPr/>
          <p:nvPr/>
        </p:nvSpPr>
        <p:spPr>
          <a:xfrm>
            <a:off x="8358214" y="3071810"/>
            <a:ext cx="7143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" name="Pfeil nach links und rechts 40"/>
          <p:cNvSpPr/>
          <p:nvPr/>
        </p:nvSpPr>
        <p:spPr>
          <a:xfrm>
            <a:off x="642910" y="4214818"/>
            <a:ext cx="1428760" cy="500066"/>
          </a:xfrm>
          <a:prstGeom prst="leftRight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Was braucht man?</a:t>
            </a:r>
            <a:endParaRPr lang="de-DE" dirty="0"/>
          </a:p>
        </p:txBody>
      </p:sp>
      <p:pic>
        <p:nvPicPr>
          <p:cNvPr id="1638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313651" y="1928802"/>
            <a:ext cx="8486082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.NET </a:t>
            </a:r>
            <a:r>
              <a:rPr lang="de-DE" dirty="0" err="1" smtClean="0"/>
              <a:t>Runtime</a:t>
            </a:r>
            <a:r>
              <a:rPr lang="de-DE" dirty="0" smtClean="0"/>
              <a:t> starten</a:t>
            </a:r>
            <a:endParaRPr lang="de-DE" dirty="0"/>
          </a:p>
        </p:txBody>
      </p:sp>
      <p:pic>
        <p:nvPicPr>
          <p:cNvPr id="143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1785926"/>
            <a:ext cx="3571900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hteck 4"/>
          <p:cNvSpPr/>
          <p:nvPr/>
        </p:nvSpPr>
        <p:spPr>
          <a:xfrm>
            <a:off x="357158" y="3286124"/>
            <a:ext cx="4071966" cy="2857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8" name="Gruppieren 7"/>
          <p:cNvGrpSpPr>
            <a:grpSpLocks noChangeAspect="1"/>
          </p:cNvGrpSpPr>
          <p:nvPr/>
        </p:nvGrpSpPr>
        <p:grpSpPr>
          <a:xfrm>
            <a:off x="4357686" y="2285992"/>
            <a:ext cx="4357719" cy="3819173"/>
            <a:chOff x="4557316" y="2224078"/>
            <a:chExt cx="2435406" cy="2133616"/>
          </a:xfrm>
        </p:grpSpPr>
        <p:pic>
          <p:nvPicPr>
            <p:cNvPr id="14339" name="Picture 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597241" y="3643314"/>
              <a:ext cx="2395481" cy="714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7" name="Picture 3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557316" y="2224078"/>
              <a:ext cx="2435405" cy="12049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User </a:t>
            </a:r>
            <a:r>
              <a:rPr lang="de-DE" dirty="0" err="1" smtClean="0"/>
              <a:t>Control</a:t>
            </a:r>
            <a:r>
              <a:rPr lang="de-DE" dirty="0" smtClean="0"/>
              <a:t> erzeugen</a:t>
            </a:r>
            <a:endParaRPr lang="de-DE" dirty="0"/>
          </a:p>
        </p:txBody>
      </p:sp>
      <p:pic>
        <p:nvPicPr>
          <p:cNvPr id="1536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2000240"/>
            <a:ext cx="7286676" cy="35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Demo</a:t>
            </a:r>
            <a:endParaRPr lang="de-DE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onnToCode.Net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FF"/>
      </a:hlink>
      <a:folHlink>
        <a:srgbClr val="0000FF"/>
      </a:folHlink>
    </a:clrScheme>
    <a:fontScheme name="Default Design">
      <a:majorFont>
        <a:latin typeface="Verdan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00FF"/>
        </a:hlink>
        <a:folHlink>
          <a:srgbClr val="0000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BonnToCode.Net</Template>
  <TotalTime>0</TotalTime>
  <Words>173</Words>
  <Application>Microsoft Office PowerPoint</Application>
  <PresentationFormat>Bildschirmpräsentation (4:3)</PresentationFormat>
  <Paragraphs>39</Paragraphs>
  <Slides>12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3" baseType="lpstr">
      <vt:lpstr>BonnToCode.Net</vt:lpstr>
      <vt:lpstr>Nutzung von .NET User Controls in Legacy Code</vt:lpstr>
      <vt:lpstr>Motivation</vt:lpstr>
      <vt:lpstr>Beispiel</vt:lpstr>
      <vt:lpstr>Basics</vt:lpstr>
      <vt:lpstr>.NET Runtime Hosting - Überblick</vt:lpstr>
      <vt:lpstr>Was braucht man?</vt:lpstr>
      <vt:lpstr>.NET Runtime starten</vt:lpstr>
      <vt:lpstr>User Control erzeugen</vt:lpstr>
      <vt:lpstr>Demo</vt:lpstr>
      <vt:lpstr>Weitere Möglichkeiten</vt:lpstr>
      <vt:lpstr>Alternativen</vt:lpstr>
      <vt:lpstr>Folie 12</vt:lpstr>
    </vt:vector>
  </TitlesOfParts>
  <Company>Comma Soft AG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Nutzung von .NET User Controls in Legacy Code</dc:title>
  <dc:creator>LehmannSaLc</dc:creator>
  <cp:lastModifiedBy>LehmannSaLc</cp:lastModifiedBy>
  <cp:revision>22</cp:revision>
  <dcterms:created xsi:type="dcterms:W3CDTF">2008-03-01T15:20:33Z</dcterms:created>
  <dcterms:modified xsi:type="dcterms:W3CDTF">2008-03-14T18:03:50Z</dcterms:modified>
</cp:coreProperties>
</file>