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8" r:id="rId2"/>
    <p:sldId id="290" r:id="rId3"/>
    <p:sldId id="311" r:id="rId4"/>
    <p:sldId id="307" r:id="rId5"/>
    <p:sldId id="287" r:id="rId6"/>
    <p:sldId id="292" r:id="rId7"/>
    <p:sldId id="296" r:id="rId8"/>
    <p:sldId id="306" r:id="rId9"/>
    <p:sldId id="279" r:id="rId10"/>
    <p:sldId id="280" r:id="rId11"/>
    <p:sldId id="308" r:id="rId12"/>
    <p:sldId id="288" r:id="rId13"/>
    <p:sldId id="286" r:id="rId14"/>
    <p:sldId id="302" r:id="rId15"/>
    <p:sldId id="301" r:id="rId16"/>
    <p:sldId id="300" r:id="rId17"/>
    <p:sldId id="289" r:id="rId18"/>
    <p:sldId id="285" r:id="rId19"/>
    <p:sldId id="293" r:id="rId20"/>
    <p:sldId id="295" r:id="rId21"/>
    <p:sldId id="309" r:id="rId22"/>
    <p:sldId id="297" r:id="rId23"/>
    <p:sldId id="299" r:id="rId24"/>
    <p:sldId id="298" r:id="rId25"/>
    <p:sldId id="310" r:id="rId26"/>
    <p:sldId id="281" r:id="rId27"/>
    <p:sldId id="282" r:id="rId28"/>
    <p:sldId id="303" r:id="rId29"/>
    <p:sldId id="291" r:id="rId30"/>
    <p:sldId id="304" r:id="rId31"/>
    <p:sldId id="284" r:id="rId32"/>
    <p:sldId id="305" r:id="rId3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777777"/>
    <a:srgbClr val="FFFFCC"/>
    <a:srgbClr val="FFCCCC"/>
    <a:srgbClr val="99FF33"/>
    <a:srgbClr val="FFCC99"/>
    <a:srgbClr val="FFFF99"/>
    <a:srgbClr val="CC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916" autoAdjust="0"/>
    <p:restoredTop sz="81445" autoAdjust="0"/>
  </p:normalViewPr>
  <p:slideViewPr>
    <p:cSldViewPr>
      <p:cViewPr varScale="1">
        <p:scale>
          <a:sx n="64" d="100"/>
          <a:sy n="64" d="100"/>
        </p:scale>
        <p:origin x="-13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95668377-7310-49E4-873B-09BFE5A1FB4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8BAF49-4A01-4165-B11C-1E9CAB677B06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332" y="4343985"/>
            <a:ext cx="5031336" cy="4114508"/>
          </a:xfrm>
          <a:noFill/>
          <a:ln/>
        </p:spPr>
        <p:txBody>
          <a:bodyPr/>
          <a:lstStyle/>
          <a:p>
            <a:endParaRPr lang="de-DE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668377-7310-49E4-873B-09BFE5A1FB4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668377-7310-49E4-873B-09BFE5A1FB4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 userDrawn="1"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5" name="Picture 9"/>
          <p:cNvPicPr>
            <a:picLocks noChangeAspect="1" noChangeArrowheads="1"/>
          </p:cNvPicPr>
          <p:nvPr userDrawn="1"/>
        </p:nvPicPr>
        <p:blipFill>
          <a:blip r:embed="rId2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468313" y="2852738"/>
            <a:ext cx="82296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3600" b="1">
              <a:solidFill>
                <a:srgbClr val="F69200"/>
              </a:solidFill>
              <a:latin typeface="Verdana" pitchFamily="34" charset="0"/>
            </a:endParaRPr>
          </a:p>
        </p:txBody>
      </p:sp>
      <p:sp>
        <p:nvSpPr>
          <p:cNvPr id="7" name="Text Box 12"/>
          <p:cNvSpPr txBox="1">
            <a:spLocks noChangeArrowheads="1"/>
          </p:cNvSpPr>
          <p:nvPr userDrawn="1"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8" name="Rectangle 13"/>
          <p:cNvSpPr>
            <a:spLocks noChangeArrowheads="1"/>
          </p:cNvSpPr>
          <p:nvPr userDrawn="1"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32785" name="Rectangle 17"/>
          <p:cNvSpPr>
            <a:spLocks noGrp="1" noChangeArrowheads="1"/>
          </p:cNvSpPr>
          <p:nvPr>
            <p:ph type="ctrTitle" sz="quarter"/>
          </p:nvPr>
        </p:nvSpPr>
        <p:spPr>
          <a:xfrm>
            <a:off x="179388" y="2349500"/>
            <a:ext cx="8713787" cy="1011238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2786" name="Rectangle 1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30588"/>
            <a:ext cx="6400800" cy="1582737"/>
          </a:xfrm>
        </p:spPr>
        <p:txBody>
          <a:bodyPr/>
          <a:lstStyle>
            <a:lvl1pPr marL="0" indent="0" algn="ctr">
              <a:buFont typeface="Franklin Gothic Medium" pitchFamily="34" charset="0"/>
              <a:buNone/>
              <a:defRPr/>
            </a:lvl1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2F9EC-CA27-4B75-B969-F155E5421F1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692150"/>
            <a:ext cx="2058988" cy="59769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92150"/>
            <a:ext cx="6029325" cy="5976938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24472-71FD-475C-83ED-F22EF3CB541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8ED2FF-F8AB-470D-BA06-92436780CD8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EA26BB-17A0-4098-ADCE-11565F797BE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5040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5040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E7FE74-9485-40BA-9FE6-EBABD6CBCE6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1DF46F-37F3-43EF-BF0F-CE1C30A4175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194009-8CBC-4938-AD17-D073F614FD5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1CFAD4-3231-4EAF-9EA1-068735DBEB6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EA1C76-9E7C-4224-A930-130433C9F91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7A247E-F140-4530-BD87-DAC2EDD85D1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2"/>
          <p:cNvPicPr>
            <a:picLocks noChangeAspect="1" noChangeArrowheads="1"/>
          </p:cNvPicPr>
          <p:nvPr/>
        </p:nvPicPr>
        <p:blipFill>
          <a:blip r:embed="rId13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504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smtClean="0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6921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  <a:endParaRPr lang="en-US" smtClean="0"/>
          </a:p>
        </p:txBody>
      </p:sp>
      <p:sp>
        <p:nvSpPr>
          <p:cNvPr id="1043" name="Text Box 19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04025" y="623728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CAA57007-13BC-4B64-8814-D37427D01BB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9pPr>
    </p:titleStyle>
    <p:bodyStyle>
      <a:lvl1pPr marL="265113" indent="-265113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7813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 sz="2400">
          <a:solidFill>
            <a:schemeClr val="tx1"/>
          </a:solidFill>
          <a:latin typeface="+mn-lt"/>
        </a:defRPr>
      </a:lvl2pPr>
      <a:lvl3pPr marL="1165225" indent="-263525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 sz="2000">
          <a:solidFill>
            <a:schemeClr val="tx1"/>
          </a:solidFill>
          <a:latin typeface="+mn-lt"/>
        </a:defRPr>
      </a:lvl3pPr>
      <a:lvl4pPr marL="1608138" indent="-263525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 sz="2000">
          <a:solidFill>
            <a:schemeClr val="tx1"/>
          </a:solidFill>
          <a:latin typeface="+mn-lt"/>
        </a:defRPr>
      </a:lvl4pPr>
      <a:lvl5pPr marL="20653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 sz="2000">
          <a:solidFill>
            <a:schemeClr val="tx1"/>
          </a:solidFill>
          <a:latin typeface="+mn-lt"/>
        </a:defRPr>
      </a:lvl5pPr>
      <a:lvl6pPr marL="25225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6pPr>
      <a:lvl7pPr marL="29797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7pPr>
      <a:lvl8pPr marL="34369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8pPr>
      <a:lvl9pPr marL="38941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randyrants.com/2007/02/vista_tip_eleva.html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shellrevealed.com/blogs/shellblog/archive/2006/10/16/Do-things-faster-with-Keyboard-Shortcuts.aspx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anselman.com/blog/WindowsVistaJunctionsAndMovingMyDocumentsToAnotherDrive.aspx" TargetMode="External"/><Relationship Id="rId2" Type="http://schemas.openxmlformats.org/officeDocument/2006/relationships/hyperlink" Target="http://www.hanselman.com/blog/MoreOnVistaReparsePoints.aspx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channel9.msdn.com/ShowPost.aspx?PostID=229767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bestbuy.com/BestBuy_US/en_US/images/computers/features/windowsvista/vid_easier.wvx" TargetMode="External"/><Relationship Id="rId2" Type="http://schemas.openxmlformats.org/officeDocument/2006/relationships/hyperlink" Target="http://windowsconnected.com/blogs/joshs_blog/archive/2007/02/05/creating-a-bootable-winpe-2-0-usb-key.asp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bestbuy.com/BestBuy_US/en_US/images/computers/features/windowsvista/vid_mobile.wvx" TargetMode="External"/><Relationship Id="rId5" Type="http://schemas.openxmlformats.org/officeDocument/2006/relationships/hyperlink" Target="http://images.bestbuy.com/BestBuy_US/en_US/images/computers/features/windowsvista/vid_entertain.wvx" TargetMode="External"/><Relationship Id="rId4" Type="http://schemas.openxmlformats.org/officeDocument/2006/relationships/hyperlink" Target="http://images.bestbuy.com/BestBuy_US/en_US/images/computers/features/windowsvista/vid_enhanced.wvx" TargetMode="Externa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blogs.msdn.com/cheller/archive/2006/12/05/advanced-query-syntax-what-where-why-and-how.aspx" TargetMode="External"/><Relationship Id="rId2" Type="http://schemas.openxmlformats.org/officeDocument/2006/relationships/hyperlink" Target="http://msdn2.microsoft.com/en-us/library/aa965711.asp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2" name="Rectangle 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de-DE" dirty="0" smtClean="0"/>
              <a:t>Vista in der Praxis</a:t>
            </a:r>
            <a:endParaRPr lang="en-US" dirty="0" smtClean="0"/>
          </a:p>
        </p:txBody>
      </p:sp>
      <p:sp>
        <p:nvSpPr>
          <p:cNvPr id="3075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646488"/>
            <a:ext cx="6400800" cy="1366837"/>
          </a:xfrm>
        </p:spPr>
        <p:txBody>
          <a:bodyPr/>
          <a:lstStyle/>
          <a:p>
            <a:pPr eaLnBrk="1" hangingPunct="1"/>
            <a:r>
              <a:rPr lang="de-DE" dirty="0" smtClean="0"/>
              <a:t>27.02.2007 –  Jens Schaller</a:t>
            </a:r>
            <a:endParaRPr lang="en-US" dirty="0" smtClean="0"/>
          </a:p>
        </p:txBody>
      </p:sp>
      <p:sp>
        <p:nvSpPr>
          <p:cNvPr id="3076" name="Rectangle 8"/>
          <p:cNvSpPr>
            <a:spLocks noChangeArrowheads="1"/>
          </p:cNvSpPr>
          <p:nvPr/>
        </p:nvSpPr>
        <p:spPr bwMode="auto">
          <a:xfrm>
            <a:off x="0" y="5951538"/>
            <a:ext cx="3563938" cy="90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b"/>
          <a:lstStyle/>
          <a:p>
            <a:pPr defTabSz="633413">
              <a:tabLst>
                <a:tab pos="722313" algn="l"/>
              </a:tabLst>
            </a:pPr>
            <a:r>
              <a:rPr lang="de-DE" sz="1400" i="1" dirty="0" err="1">
                <a:latin typeface="Verdana" pitchFamily="34" charset="0"/>
              </a:rPr>
              <a:t>EMail</a:t>
            </a:r>
            <a:r>
              <a:rPr lang="de-DE" sz="1400" i="1" dirty="0">
                <a:latin typeface="Verdana" pitchFamily="34" charset="0"/>
              </a:rPr>
              <a:t>:</a:t>
            </a:r>
            <a:r>
              <a:rPr lang="de-DE" sz="1400" b="1" dirty="0">
                <a:latin typeface="Verdana" pitchFamily="34" charset="0"/>
              </a:rPr>
              <a:t>	</a:t>
            </a:r>
            <a:r>
              <a:rPr lang="de-DE" sz="1400" dirty="0" smtClean="0">
                <a:latin typeface="Verdana" pitchFamily="34" charset="0"/>
              </a:rPr>
              <a:t>contact@jens-schaller.de</a:t>
            </a:r>
            <a:endParaRPr lang="de-DE" sz="1400" dirty="0">
              <a:latin typeface="Verdana" pitchFamily="34" charset="0"/>
            </a:endParaRPr>
          </a:p>
          <a:p>
            <a:pPr defTabSz="633413">
              <a:tabLst>
                <a:tab pos="722313" algn="l"/>
              </a:tabLst>
            </a:pPr>
            <a:r>
              <a:rPr lang="de-DE" sz="1400" i="1" dirty="0">
                <a:latin typeface="Verdana" pitchFamily="34" charset="0"/>
              </a:rPr>
              <a:t>Web:</a:t>
            </a:r>
            <a:r>
              <a:rPr lang="de-DE" sz="1400" dirty="0">
                <a:latin typeface="Verdana" pitchFamily="34" charset="0"/>
              </a:rPr>
              <a:t>	</a:t>
            </a:r>
            <a:r>
              <a:rPr lang="de-DE" sz="1400" dirty="0" smtClean="0">
                <a:latin typeface="Verdana" pitchFamily="34" charset="0"/>
              </a:rPr>
              <a:t>http://jens-schaller.de</a:t>
            </a:r>
            <a:endParaRPr lang="en-US" sz="14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Vista – Desktop </a:t>
            </a:r>
            <a:r>
              <a:rPr lang="de-DE" dirty="0" err="1" smtClean="0"/>
              <a:t>Composition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de-DE" dirty="0" smtClean="0"/>
          </a:p>
          <a:p>
            <a:pPr algn="ctr">
              <a:buNone/>
            </a:pPr>
            <a:endParaRPr lang="de-DE" dirty="0" smtClean="0"/>
          </a:p>
          <a:p>
            <a:pPr algn="ctr">
              <a:buNone/>
            </a:pPr>
            <a:endParaRPr lang="de-DE" dirty="0" smtClean="0"/>
          </a:p>
          <a:p>
            <a:pPr algn="ctr">
              <a:buNone/>
            </a:pPr>
            <a:endParaRPr lang="de-DE" dirty="0" smtClean="0"/>
          </a:p>
          <a:p>
            <a:pPr algn="ctr">
              <a:buNone/>
            </a:pPr>
            <a:r>
              <a:rPr lang="de-DE" sz="4000" smtClean="0">
                <a:solidFill>
                  <a:srgbClr val="F69200"/>
                </a:solidFill>
                <a:latin typeface="+mj-lt"/>
                <a:ea typeface="+mj-ea"/>
                <a:cs typeface="+mj-cs"/>
              </a:rPr>
              <a:t>Demo</a:t>
            </a:r>
            <a:endParaRPr lang="de-DE" sz="4000" dirty="0" smtClean="0">
              <a:solidFill>
                <a:srgbClr val="F6920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de-DE" dirty="0" smtClean="0"/>
              <a:t>Dies und Das</a:t>
            </a:r>
            <a:endParaRPr lang="de-DE" dirty="0"/>
          </a:p>
        </p:txBody>
      </p:sp>
      <p:sp>
        <p:nvSpPr>
          <p:cNvPr id="5" name="Untertitel 4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Programme schnell mit Administrator Rechten starten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Programm über Startmenü suchen</a:t>
            </a:r>
          </a:p>
          <a:p>
            <a:r>
              <a:rPr lang="de-DE" dirty="0" err="1" smtClean="0"/>
              <a:t>Ctrl+Shift+Enter</a:t>
            </a:r>
            <a:r>
              <a:rPr lang="de-DE" dirty="0" smtClean="0"/>
              <a:t> startet Programm mit Administrator Rechten</a:t>
            </a:r>
            <a:endParaRPr lang="de-DE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Erweiterter Task-Manager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Jetzt mit Services-Tab!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928934"/>
            <a:ext cx="6100763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Control</a:t>
            </a:r>
            <a:r>
              <a:rPr lang="de-DE" dirty="0" smtClean="0"/>
              <a:t> Panel - Sehenswertes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Control</a:t>
            </a:r>
            <a:r>
              <a:rPr lang="de-DE" dirty="0" smtClean="0"/>
              <a:t> Panel -&gt; System </a:t>
            </a:r>
            <a:r>
              <a:rPr lang="de-DE" dirty="0" err="1" smtClean="0"/>
              <a:t>and</a:t>
            </a:r>
            <a:r>
              <a:rPr lang="de-DE" dirty="0" smtClean="0"/>
              <a:t> Maintenance -&gt; Performance Information </a:t>
            </a:r>
            <a:r>
              <a:rPr lang="de-DE" dirty="0" err="1" smtClean="0"/>
              <a:t>and</a:t>
            </a:r>
            <a:r>
              <a:rPr lang="de-DE" dirty="0" smtClean="0"/>
              <a:t> Tools</a:t>
            </a:r>
            <a:endParaRPr lang="de-DE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3000372"/>
            <a:ext cx="2557463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Pfad der aktuellen Datei kopieren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Im Windows Explorer</a:t>
            </a:r>
          </a:p>
          <a:p>
            <a:pPr lvl="1"/>
            <a:r>
              <a:rPr lang="de-DE" i="1" dirty="0" err="1" smtClean="0"/>
              <a:t>Shift+Rechtsklick</a:t>
            </a:r>
            <a:r>
              <a:rPr lang="de-DE" dirty="0" smtClean="0"/>
              <a:t> auf Ordner oder Datei</a:t>
            </a:r>
          </a:p>
          <a:p>
            <a:pPr lvl="1"/>
            <a:r>
              <a:rPr lang="de-DE" i="1" dirty="0" err="1" smtClean="0"/>
              <a:t>Copy</a:t>
            </a:r>
            <a:r>
              <a:rPr lang="de-DE" i="1" dirty="0" smtClean="0"/>
              <a:t> </a:t>
            </a:r>
            <a:r>
              <a:rPr lang="de-DE" i="1" dirty="0" err="1" smtClean="0"/>
              <a:t>as</a:t>
            </a:r>
            <a:r>
              <a:rPr lang="de-DE" i="1" dirty="0" smtClean="0"/>
              <a:t> Path</a:t>
            </a:r>
            <a:r>
              <a:rPr lang="de-DE" dirty="0" smtClean="0"/>
              <a:t> wählen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Command Prompt </a:t>
            </a:r>
            <a:r>
              <a:rPr lang="de-DE" dirty="0" err="1" smtClean="0"/>
              <a:t>Here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Im Windows Explorer</a:t>
            </a:r>
          </a:p>
          <a:p>
            <a:pPr lvl="1"/>
            <a:r>
              <a:rPr lang="de-DE" i="1" dirty="0" err="1" smtClean="0"/>
              <a:t>Shift+Rechtklick</a:t>
            </a:r>
            <a:r>
              <a:rPr lang="de-DE" dirty="0" smtClean="0"/>
              <a:t> auf einen Ordner (nur im rechten Fensterbereich)</a:t>
            </a:r>
          </a:p>
          <a:p>
            <a:pPr lvl="1"/>
            <a:r>
              <a:rPr lang="de-DE" dirty="0" smtClean="0"/>
              <a:t>Im Kontextmenü </a:t>
            </a:r>
            <a:r>
              <a:rPr lang="de-DE" i="1" dirty="0" smtClean="0"/>
              <a:t>Command Prompt </a:t>
            </a:r>
            <a:r>
              <a:rPr lang="de-DE" i="1" dirty="0" err="1" smtClean="0"/>
              <a:t>here</a:t>
            </a:r>
            <a:r>
              <a:rPr lang="de-DE" dirty="0" smtClean="0"/>
              <a:t> wählen</a:t>
            </a:r>
            <a:endParaRPr lang="de-DE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Elevated</a:t>
            </a:r>
            <a:r>
              <a:rPr lang="de-DE" dirty="0" smtClean="0"/>
              <a:t> Command Prompt </a:t>
            </a:r>
            <a:r>
              <a:rPr lang="de-DE" dirty="0" err="1" smtClean="0"/>
              <a:t>Here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Nicht „ab Werk“, aber durch einfaches REG-File möglich</a:t>
            </a:r>
          </a:p>
          <a:p>
            <a:pPr lvl="1"/>
            <a:r>
              <a:rPr lang="de-DE" sz="2000" dirty="0" smtClean="0">
                <a:hlinkClick r:id="rId2"/>
              </a:rPr>
              <a:t>http://www.randyrants.com/2007/02/vista_tip_eleva.html</a:t>
            </a:r>
            <a:endParaRPr lang="de-DE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3929066"/>
            <a:ext cx="3871913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Snipping</a:t>
            </a:r>
            <a:r>
              <a:rPr lang="de-DE" dirty="0" smtClean="0"/>
              <a:t> Tool – für </a:t>
            </a:r>
            <a:r>
              <a:rPr lang="de-DE" dirty="0" err="1" smtClean="0"/>
              <a:t>Screenshots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Zum Erstellen von </a:t>
            </a:r>
            <a:r>
              <a:rPr lang="de-DE" dirty="0" err="1" smtClean="0"/>
              <a:t>Screenshots</a:t>
            </a:r>
            <a:endParaRPr lang="de-DE" dirty="0" smtClean="0"/>
          </a:p>
          <a:p>
            <a:pPr lvl="1"/>
            <a:r>
              <a:rPr lang="de-DE" dirty="0" smtClean="0"/>
              <a:t>Speichern im </a:t>
            </a:r>
            <a:r>
              <a:rPr lang="de-DE" dirty="0" err="1" smtClean="0"/>
              <a:t>gif</a:t>
            </a:r>
            <a:r>
              <a:rPr lang="de-DE" dirty="0" smtClean="0"/>
              <a:t>, </a:t>
            </a:r>
            <a:r>
              <a:rPr lang="de-DE" dirty="0" err="1" smtClean="0"/>
              <a:t>jpg</a:t>
            </a:r>
            <a:r>
              <a:rPr lang="de-DE" dirty="0" smtClean="0"/>
              <a:t>, </a:t>
            </a:r>
            <a:r>
              <a:rPr lang="de-DE" dirty="0" err="1" smtClean="0"/>
              <a:t>png</a:t>
            </a:r>
            <a:r>
              <a:rPr lang="de-DE" dirty="0" smtClean="0"/>
              <a:t>, </a:t>
            </a:r>
            <a:r>
              <a:rPr lang="de-DE" dirty="0" err="1" smtClean="0"/>
              <a:t>mht</a:t>
            </a:r>
            <a:r>
              <a:rPr lang="de-DE" dirty="0" smtClean="0"/>
              <a:t> Format </a:t>
            </a:r>
            <a:r>
              <a:rPr lang="de-DE" dirty="0" smtClean="0"/>
              <a:t>oder </a:t>
            </a:r>
            <a:r>
              <a:rPr lang="de-DE" dirty="0" smtClean="0"/>
              <a:t>über die Zwischenablage</a:t>
            </a:r>
          </a:p>
          <a:p>
            <a:pPr lvl="1"/>
            <a:r>
              <a:rPr lang="de-DE" dirty="0" smtClean="0"/>
              <a:t>Modi: Fullscreen, Fenster, Rechteckiger Ausschnitt, </a:t>
            </a:r>
            <a:r>
              <a:rPr lang="de-DE" dirty="0" err="1" smtClean="0"/>
              <a:t>Freiform</a:t>
            </a:r>
            <a:endParaRPr lang="de-DE" dirty="0" smtClean="0"/>
          </a:p>
          <a:p>
            <a:r>
              <a:rPr lang="de-DE" dirty="0" smtClean="0"/>
              <a:t>Ist in </a:t>
            </a:r>
            <a:r>
              <a:rPr lang="de-DE" i="1" dirty="0" err="1" smtClean="0"/>
              <a:t>Tablet</a:t>
            </a:r>
            <a:r>
              <a:rPr lang="de-DE" i="1" dirty="0" smtClean="0"/>
              <a:t> PC Optional Components</a:t>
            </a:r>
            <a:r>
              <a:rPr lang="de-DE" dirty="0" smtClean="0"/>
              <a:t> enthalten</a:t>
            </a:r>
            <a:endParaRPr lang="de-DE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4500570"/>
            <a:ext cx="4286250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Windows Mobility Center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Für Notebook Besitzer sehr interessant</a:t>
            </a:r>
          </a:p>
          <a:p>
            <a:r>
              <a:rPr lang="de-DE" dirty="0" smtClean="0"/>
              <a:t>Aufruf mit </a:t>
            </a:r>
            <a:r>
              <a:rPr lang="de-DE" i="1" dirty="0" err="1" smtClean="0"/>
              <a:t>Win+X</a:t>
            </a:r>
            <a:endParaRPr lang="de-DE" i="1" dirty="0" smtClean="0"/>
          </a:p>
          <a:p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03816" y="3214686"/>
            <a:ext cx="5482828" cy="2723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Einführung</a:t>
            </a:r>
          </a:p>
          <a:p>
            <a:r>
              <a:rPr lang="de-DE" dirty="0" smtClean="0"/>
              <a:t>Tipps, Tipps, Tipps</a:t>
            </a:r>
          </a:p>
          <a:p>
            <a:r>
              <a:rPr lang="de-DE" dirty="0" smtClean="0"/>
              <a:t>Fazit</a:t>
            </a:r>
            <a:endParaRPr lang="de-DE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Die wichtigsten Vista </a:t>
            </a:r>
            <a:r>
              <a:rPr lang="de-DE" dirty="0" err="1" smtClean="0"/>
              <a:t>Shortcuts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5072074"/>
            <a:ext cx="8229600" cy="1597014"/>
          </a:xfrm>
        </p:spPr>
        <p:txBody>
          <a:bodyPr/>
          <a:lstStyle/>
          <a:p>
            <a:r>
              <a:rPr lang="de-DE" dirty="0" smtClean="0"/>
              <a:t>Ausführliche Liste: </a:t>
            </a:r>
            <a:r>
              <a:rPr lang="de-DE" sz="1400" dirty="0" smtClean="0">
                <a:hlinkClick r:id="rId2"/>
              </a:rPr>
              <a:t>http://shellrevealed.com/blogs/shellblog/archive/2006/10/16/Do-things-faster-with-Keyboard-Shortcuts.aspx</a:t>
            </a:r>
            <a:endParaRPr lang="de-DE" sz="1400" dirty="0"/>
          </a:p>
        </p:txBody>
      </p:sp>
      <p:graphicFrame>
        <p:nvGraphicFramePr>
          <p:cNvPr id="4" name="Inhaltsplatzhalter 3"/>
          <p:cNvGraphicFramePr>
            <a:graphicFrameLocks/>
          </p:cNvGraphicFramePr>
          <p:nvPr/>
        </p:nvGraphicFramePr>
        <p:xfrm>
          <a:off x="457200" y="1628775"/>
          <a:ext cx="8229600" cy="294132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Ctrl+E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Instant </a:t>
                      </a:r>
                      <a:r>
                        <a:rPr lang="de-DE" dirty="0" err="1" smtClean="0"/>
                        <a:t>Search</a:t>
                      </a:r>
                      <a:r>
                        <a:rPr lang="de-DE" dirty="0" smtClean="0"/>
                        <a:t> box wählen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Win+Tab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Flip 3D</a:t>
                      </a:r>
                      <a:r>
                        <a:rPr lang="de-DE" baseline="0" dirty="0" smtClean="0"/>
                        <a:t> starten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Ctrl+Shift+Enter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Programm im Startmenü mit administrativen Rechten starten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Win</a:t>
                      </a:r>
                      <a:r>
                        <a:rPr lang="de-DE" dirty="0" smtClean="0"/>
                        <a:t>+#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Startet Eintrag aus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dirty="0" smtClean="0"/>
                        <a:t>QuickLaunch</a:t>
                      </a:r>
                      <a:r>
                        <a:rPr lang="de-DE" baseline="0" dirty="0" smtClean="0"/>
                        <a:t> Toolbar mit entsprechender Position.</a:t>
                      </a:r>
                      <a:br>
                        <a:rPr lang="de-DE" baseline="0" dirty="0" smtClean="0"/>
                      </a:br>
                      <a:r>
                        <a:rPr lang="de-DE" baseline="0" dirty="0" smtClean="0"/>
                        <a:t>Beispiel: Win+2 würde Outlook starten</a:t>
                      </a:r>
                      <a:br>
                        <a:rPr lang="de-DE" baseline="0" dirty="0" smtClean="0"/>
                      </a:b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Win+X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Windows</a:t>
                      </a:r>
                      <a:r>
                        <a:rPr lang="de-DE" baseline="0" dirty="0" smtClean="0"/>
                        <a:t> Mobility Center öffnen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929066"/>
            <a:ext cx="1071563" cy="241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de-DE" dirty="0" smtClean="0"/>
              <a:t>Benutzerordner in Vista</a:t>
            </a:r>
            <a:endParaRPr lang="de-DE" dirty="0"/>
          </a:p>
        </p:txBody>
      </p:sp>
      <p:sp>
        <p:nvSpPr>
          <p:cNvPr id="5" name="Untertitel 4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Benutzerordner in Vista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b="1" dirty="0" smtClean="0"/>
              <a:t>Sämtlic</a:t>
            </a:r>
            <a:r>
              <a:rPr lang="de-DE" dirty="0" smtClean="0"/>
              <a:t>he Benutzerordner liegen unter </a:t>
            </a:r>
            <a:r>
              <a:rPr lang="de-DE" i="1" dirty="0" smtClean="0"/>
              <a:t>c:\users\&lt;Benutzername&gt;</a:t>
            </a:r>
            <a:endParaRPr lang="de-DE" dirty="0" smtClean="0"/>
          </a:p>
          <a:p>
            <a:r>
              <a:rPr lang="de-DE" dirty="0" smtClean="0"/>
              <a:t>Im Explorer wird unterhalb vom </a:t>
            </a:r>
            <a:r>
              <a:rPr lang="de-DE" i="1" dirty="0" smtClean="0"/>
              <a:t>Desktop  </a:t>
            </a:r>
            <a:r>
              <a:rPr lang="de-DE" dirty="0" smtClean="0"/>
              <a:t>Ordner ein Ordner </a:t>
            </a:r>
            <a:r>
              <a:rPr lang="de-DE" i="1" dirty="0" smtClean="0"/>
              <a:t>Benutzername </a:t>
            </a:r>
            <a:r>
              <a:rPr lang="de-DE" dirty="0" smtClean="0"/>
              <a:t>angezeigt. Hier befinden sich Links auf sämtliche Benutzerordner</a:t>
            </a:r>
          </a:p>
          <a:p>
            <a:r>
              <a:rPr lang="de-DE" dirty="0" smtClean="0"/>
              <a:t>Alle Benutzerorder liegen in englischer Sprache vor</a:t>
            </a:r>
          </a:p>
          <a:p>
            <a:pPr lvl="1"/>
            <a:r>
              <a:rPr lang="de-DE" dirty="0" smtClean="0"/>
              <a:t>Explorer </a:t>
            </a:r>
            <a:r>
              <a:rPr lang="de-DE" dirty="0" err="1" smtClean="0"/>
              <a:t>deutscht</a:t>
            </a:r>
            <a:r>
              <a:rPr lang="de-DE" dirty="0" smtClean="0"/>
              <a:t> Ordnernamen über </a:t>
            </a:r>
            <a:r>
              <a:rPr lang="de-DE" i="1" dirty="0" smtClean="0"/>
              <a:t>Desktop.ini</a:t>
            </a:r>
            <a:r>
              <a:rPr lang="de-DE" dirty="0" smtClean="0"/>
              <a:t>  ein</a:t>
            </a:r>
          </a:p>
          <a:p>
            <a:pPr lvl="2"/>
            <a:r>
              <a:rPr lang="de-DE" dirty="0" smtClean="0"/>
              <a:t>Das funktioniert auch mit Dateien! -&gt; Ein Angriffspunkt für Viren</a:t>
            </a:r>
          </a:p>
          <a:p>
            <a:r>
              <a:rPr lang="de-DE" dirty="0" smtClean="0"/>
              <a:t>Es wird massiv mit </a:t>
            </a:r>
            <a:r>
              <a:rPr lang="de-DE" dirty="0" err="1" smtClean="0"/>
              <a:t>Symbolic</a:t>
            </a:r>
            <a:r>
              <a:rPr lang="de-DE" dirty="0" smtClean="0"/>
              <a:t> Links gearbeitet</a:t>
            </a:r>
          </a:p>
          <a:p>
            <a:pPr lvl="1"/>
            <a:r>
              <a:rPr lang="de-DE" dirty="0" smtClean="0"/>
              <a:t>=&gt; Verschieben über Registry Hacks gefährlich!</a:t>
            </a:r>
          </a:p>
          <a:p>
            <a:pPr lvl="1"/>
            <a:r>
              <a:rPr lang="de-DE" dirty="0" smtClean="0"/>
              <a:t>Mehr Infos: </a:t>
            </a:r>
            <a:br>
              <a:rPr lang="de-DE" dirty="0" smtClean="0"/>
            </a:br>
            <a:r>
              <a:rPr lang="de-DE" sz="1400" dirty="0" smtClean="0">
                <a:hlinkClick r:id="rId2"/>
              </a:rPr>
              <a:t>http://www.hanselman.com/blog/MoreOnVistaReparsePoints.aspx</a:t>
            </a:r>
            <a:r>
              <a:rPr lang="de-DE" sz="1400" dirty="0" smtClean="0"/>
              <a:t/>
            </a:r>
            <a:br>
              <a:rPr lang="de-DE" sz="1400" dirty="0" smtClean="0"/>
            </a:br>
            <a:r>
              <a:rPr lang="de-DE" sz="1400" dirty="0" smtClean="0">
                <a:hlinkClick r:id="rId3"/>
              </a:rPr>
              <a:t>http://www.hanselman.com/blog/WindowsVistaJunctionsAndMovingMyDocumentsToAnotherDrive.aspx</a:t>
            </a:r>
            <a:endParaRPr lang="de-DE" sz="1400" dirty="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Benutzerordner in Vista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Um Benutzerordner zu verschieben sind keine extra Tools mehr nötig</a:t>
            </a:r>
          </a:p>
          <a:p>
            <a:r>
              <a:rPr lang="de-DE" b="1" dirty="0" smtClean="0"/>
              <a:t>Ein Ordner verschiebt man wie folgt:</a:t>
            </a:r>
          </a:p>
          <a:p>
            <a:pPr lvl="1"/>
            <a:r>
              <a:rPr lang="de-DE" b="1" dirty="0" smtClean="0"/>
              <a:t>Rechtsklick auf Benutzerordner -&gt; </a:t>
            </a:r>
            <a:r>
              <a:rPr lang="de-DE" b="1" i="1" dirty="0" smtClean="0"/>
              <a:t>Properties</a:t>
            </a:r>
          </a:p>
          <a:p>
            <a:pPr lvl="1"/>
            <a:r>
              <a:rPr lang="de-DE" b="1" i="1" dirty="0" err="1" smtClean="0"/>
              <a:t>Location</a:t>
            </a:r>
            <a:r>
              <a:rPr lang="de-DE" b="1" dirty="0" smtClean="0"/>
              <a:t> Tab wählen</a:t>
            </a:r>
          </a:p>
          <a:p>
            <a:pPr lvl="1"/>
            <a:r>
              <a:rPr lang="de-DE" b="1" i="1" dirty="0" smtClean="0"/>
              <a:t>Move</a:t>
            </a:r>
            <a:r>
              <a:rPr lang="de-DE" b="1" dirty="0" smtClean="0"/>
              <a:t> klicken und Zielort wählen</a:t>
            </a:r>
            <a:endParaRPr lang="de-DE" b="1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Benutzerordner in Vista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Wo sind die StartMenu, </a:t>
            </a:r>
            <a:r>
              <a:rPr lang="de-DE" dirty="0" err="1" smtClean="0"/>
              <a:t>SendTo</a:t>
            </a:r>
            <a:r>
              <a:rPr lang="de-DE" dirty="0" smtClean="0"/>
              <a:t>, etc. Ordner?</a:t>
            </a:r>
          </a:p>
          <a:p>
            <a:pPr lvl="1"/>
            <a:r>
              <a:rPr lang="de-DE" b="1" dirty="0" smtClean="0"/>
              <a:t>C:\Users\&lt;</a:t>
            </a:r>
            <a:r>
              <a:rPr lang="de-DE" b="1" dirty="0" err="1" smtClean="0"/>
              <a:t>username</a:t>
            </a:r>
            <a:r>
              <a:rPr lang="de-DE" b="1" dirty="0" smtClean="0"/>
              <a:t>&gt;\</a:t>
            </a:r>
            <a:r>
              <a:rPr lang="de-DE" b="1" dirty="0" err="1" smtClean="0"/>
              <a:t>AppData</a:t>
            </a:r>
            <a:r>
              <a:rPr lang="de-DE" b="1" dirty="0" smtClean="0"/>
              <a:t>\Roaming\Microsoft\Windows</a:t>
            </a:r>
          </a:p>
          <a:p>
            <a:pPr lvl="1"/>
            <a:r>
              <a:rPr lang="de-DE" b="1" dirty="0" smtClean="0"/>
              <a:t>Wichtig: Um den </a:t>
            </a:r>
            <a:r>
              <a:rPr lang="de-DE" b="1" dirty="0" err="1" smtClean="0"/>
              <a:t>AppData</a:t>
            </a:r>
            <a:r>
              <a:rPr lang="de-DE" b="1" dirty="0" smtClean="0"/>
              <a:t> Ordner zu sehen muss die Option </a:t>
            </a:r>
            <a:r>
              <a:rPr lang="de-DE" b="1" i="1" dirty="0" smtClean="0"/>
              <a:t>Show </a:t>
            </a:r>
            <a:r>
              <a:rPr lang="de-DE" b="1" i="1" dirty="0" err="1" smtClean="0"/>
              <a:t>hidden</a:t>
            </a:r>
            <a:r>
              <a:rPr lang="de-DE" b="1" i="1" dirty="0" smtClean="0"/>
              <a:t> </a:t>
            </a:r>
            <a:r>
              <a:rPr lang="de-DE" b="1" i="1" dirty="0" err="1" smtClean="0"/>
              <a:t>files</a:t>
            </a:r>
            <a:r>
              <a:rPr lang="de-DE" b="1" i="1" dirty="0" smtClean="0"/>
              <a:t> </a:t>
            </a:r>
            <a:r>
              <a:rPr lang="de-DE" b="1" i="1" dirty="0" err="1" smtClean="0"/>
              <a:t>and</a:t>
            </a:r>
            <a:r>
              <a:rPr lang="de-DE" b="1" i="1" dirty="0" smtClean="0"/>
              <a:t> </a:t>
            </a:r>
            <a:r>
              <a:rPr lang="de-DE" b="1" i="1" dirty="0" err="1" smtClean="0"/>
              <a:t>folders</a:t>
            </a:r>
            <a:r>
              <a:rPr lang="de-DE" b="1" dirty="0" smtClean="0"/>
              <a:t> im Explorer gewählt werden</a:t>
            </a:r>
          </a:p>
          <a:p>
            <a:pPr lvl="2"/>
            <a:r>
              <a:rPr lang="de-DE" b="1" dirty="0" smtClean="0"/>
              <a:t>Windows Explorer</a:t>
            </a:r>
          </a:p>
          <a:p>
            <a:pPr lvl="2"/>
            <a:r>
              <a:rPr lang="de-DE" b="1" dirty="0" err="1" smtClean="0"/>
              <a:t>Alt+T</a:t>
            </a:r>
            <a:r>
              <a:rPr lang="de-DE" b="1" dirty="0" smtClean="0"/>
              <a:t> (Tools Menü) </a:t>
            </a:r>
          </a:p>
          <a:p>
            <a:pPr lvl="2"/>
            <a:r>
              <a:rPr lang="de-DE" b="1" dirty="0" smtClean="0"/>
              <a:t>Folder Options</a:t>
            </a:r>
          </a:p>
          <a:p>
            <a:pPr lvl="2"/>
            <a:r>
              <a:rPr lang="de-DE" b="1" dirty="0" smtClean="0"/>
              <a:t>View Tab</a:t>
            </a:r>
          </a:p>
          <a:p>
            <a:pPr lvl="1"/>
            <a:r>
              <a:rPr lang="de-DE" b="1" dirty="0" smtClean="0"/>
              <a:t>Schnellerer Weg: </a:t>
            </a:r>
          </a:p>
          <a:p>
            <a:pPr lvl="2"/>
            <a:r>
              <a:rPr lang="de-DE" b="1" dirty="0" err="1" smtClean="0"/>
              <a:t>Shell:sendto</a:t>
            </a:r>
            <a:r>
              <a:rPr lang="de-DE" b="1" dirty="0" smtClean="0"/>
              <a:t> im Schnellsuchfeld eingeben (Vista Button)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de-DE" dirty="0" smtClean="0"/>
              <a:t>Dies und Das</a:t>
            </a:r>
            <a:endParaRPr lang="de-DE" dirty="0"/>
          </a:p>
        </p:txBody>
      </p:sp>
      <p:sp>
        <p:nvSpPr>
          <p:cNvPr id="5" name="Untertitel 4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de-DE" dirty="0" smtClean="0"/>
              <a:t>Teil 2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Kein UAC Elevation Prompt für Standard-User (1)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Als Standard-User kann es lästig sein, für Programme die Administrator Rechte benötigen ständig das UAC Elevation Prompt zu sehen</a:t>
            </a:r>
          </a:p>
          <a:p>
            <a:r>
              <a:rPr lang="de-DE" dirty="0" smtClean="0"/>
              <a:t>Dieses Verhalten kann jedoch abgeschaltet werden:</a:t>
            </a:r>
          </a:p>
          <a:p>
            <a:pPr lvl="1"/>
            <a:r>
              <a:rPr lang="de-DE" dirty="0" smtClean="0"/>
              <a:t>Der Bildschirm wird nicht mehr abgedunkelt</a:t>
            </a:r>
          </a:p>
          <a:p>
            <a:pPr lvl="1"/>
            <a:r>
              <a:rPr lang="de-DE" dirty="0" smtClean="0"/>
              <a:t>Das Elevation Prompt erscheint nicht mehr</a:t>
            </a:r>
          </a:p>
          <a:p>
            <a:endParaRPr lang="de-DE" dirty="0" smtClean="0"/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Kein UAC Elevation Prompt für Standard-User (2)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Folgende Schritte sind notwendig:</a:t>
            </a:r>
          </a:p>
          <a:p>
            <a:pPr lvl="1"/>
            <a:r>
              <a:rPr lang="de-DE" dirty="0" err="1" smtClean="0"/>
              <a:t>Local</a:t>
            </a:r>
            <a:r>
              <a:rPr lang="de-DE" dirty="0" smtClean="0"/>
              <a:t> Security </a:t>
            </a:r>
            <a:r>
              <a:rPr lang="de-DE" dirty="0" err="1" smtClean="0"/>
              <a:t>Policy</a:t>
            </a:r>
            <a:r>
              <a:rPr lang="de-DE" dirty="0" smtClean="0"/>
              <a:t> (secpol.msc) öffnen</a:t>
            </a:r>
          </a:p>
          <a:p>
            <a:pPr lvl="1"/>
            <a:r>
              <a:rPr lang="de-DE" dirty="0" smtClean="0"/>
              <a:t>Unter </a:t>
            </a:r>
            <a:r>
              <a:rPr lang="de-DE" i="1" dirty="0" smtClean="0"/>
              <a:t>Security Settings -&gt; </a:t>
            </a:r>
            <a:r>
              <a:rPr lang="de-DE" i="1" dirty="0" err="1" smtClean="0"/>
              <a:t>Local</a:t>
            </a:r>
            <a:r>
              <a:rPr lang="de-DE" i="1" dirty="0" smtClean="0"/>
              <a:t> </a:t>
            </a:r>
            <a:r>
              <a:rPr lang="de-DE" i="1" dirty="0" err="1" smtClean="0"/>
              <a:t>Policies</a:t>
            </a:r>
            <a:r>
              <a:rPr lang="de-DE" i="1" dirty="0" smtClean="0"/>
              <a:t> -&gt; Security Options</a:t>
            </a:r>
            <a:r>
              <a:rPr lang="de-DE" dirty="0" smtClean="0"/>
              <a:t> den </a:t>
            </a:r>
            <a:r>
              <a:rPr lang="de-DE" i="1" dirty="0" smtClean="0"/>
              <a:t>Eintrag </a:t>
            </a:r>
            <a:r>
              <a:rPr lang="en-US" i="1" dirty="0" smtClean="0"/>
              <a:t>User Account Control: Behavior of the elevation prompt for standard users </a:t>
            </a:r>
            <a:r>
              <a:rPr lang="en-US" dirty="0" err="1" smtClean="0"/>
              <a:t>öffnen</a:t>
            </a:r>
            <a:endParaRPr lang="en-US" dirty="0" smtClean="0"/>
          </a:p>
          <a:p>
            <a:pPr lvl="1"/>
            <a:r>
              <a:rPr lang="en-US" dirty="0" smtClean="0"/>
              <a:t>Von </a:t>
            </a:r>
            <a:r>
              <a:rPr lang="en-US" i="1" dirty="0" smtClean="0"/>
              <a:t>Prompt for credentials</a:t>
            </a:r>
            <a:r>
              <a:rPr lang="en-US" dirty="0" smtClean="0"/>
              <a:t> auf </a:t>
            </a:r>
            <a:r>
              <a:rPr lang="en-US" i="1" dirty="0" smtClean="0"/>
              <a:t>Automatically deny elevation requests</a:t>
            </a:r>
            <a:r>
              <a:rPr lang="en-US" dirty="0" smtClean="0"/>
              <a:t> </a:t>
            </a:r>
            <a:r>
              <a:rPr lang="en-US" dirty="0" err="1" smtClean="0"/>
              <a:t>umstellen</a:t>
            </a:r>
            <a:endParaRPr lang="en-US" dirty="0" smtClean="0"/>
          </a:p>
          <a:p>
            <a:pPr lvl="1"/>
            <a:endParaRPr lang="de-DE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Backups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Backup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Restore</a:t>
            </a:r>
            <a:r>
              <a:rPr lang="de-DE" dirty="0" smtClean="0"/>
              <a:t> Center</a:t>
            </a:r>
          </a:p>
          <a:p>
            <a:pPr lvl="1"/>
            <a:r>
              <a:rPr lang="de-DE" dirty="0" smtClean="0"/>
              <a:t>Entweder Datei basiert oder Erstellung eines kompletten Image</a:t>
            </a:r>
          </a:p>
          <a:p>
            <a:pPr lvl="1"/>
            <a:r>
              <a:rPr lang="de-DE" dirty="0" smtClean="0"/>
              <a:t>Image wird als .</a:t>
            </a:r>
            <a:r>
              <a:rPr lang="de-DE" dirty="0" err="1" smtClean="0"/>
              <a:t>vhd</a:t>
            </a:r>
            <a:r>
              <a:rPr lang="de-DE" dirty="0" smtClean="0"/>
              <a:t> Datei gespeichert und kann unter </a:t>
            </a:r>
            <a:r>
              <a:rPr lang="de-DE" dirty="0" err="1" smtClean="0"/>
              <a:t>VirtualPC</a:t>
            </a:r>
            <a:r>
              <a:rPr lang="de-DE" dirty="0" smtClean="0"/>
              <a:t> </a:t>
            </a:r>
            <a:r>
              <a:rPr lang="de-DE" dirty="0" err="1" smtClean="0"/>
              <a:t>gemountet</a:t>
            </a:r>
            <a:r>
              <a:rPr lang="de-DE" dirty="0" smtClean="0"/>
              <a:t> werden</a:t>
            </a:r>
          </a:p>
          <a:p>
            <a:pPr lvl="2"/>
            <a:r>
              <a:rPr lang="de-DE" dirty="0" smtClean="0"/>
              <a:t>Booten des Image unter </a:t>
            </a:r>
            <a:r>
              <a:rPr lang="de-DE" dirty="0" err="1" smtClean="0"/>
              <a:t>VirtualPC</a:t>
            </a:r>
            <a:r>
              <a:rPr lang="de-DE" dirty="0" smtClean="0"/>
              <a:t> funktioniert nicht, aber es gibt bereits Leute die daran „arbeiten“</a:t>
            </a:r>
          </a:p>
          <a:p>
            <a:pPr lvl="1"/>
            <a:r>
              <a:rPr lang="de-DE" dirty="0" smtClean="0"/>
              <a:t>Zurücklesen kann entweder aus dem laufenden System erfolgen oder über die Vista </a:t>
            </a:r>
            <a:r>
              <a:rPr lang="de-DE" dirty="0" err="1" smtClean="0"/>
              <a:t>Install</a:t>
            </a:r>
            <a:r>
              <a:rPr lang="de-DE" dirty="0" smtClean="0"/>
              <a:t>-DVD (</a:t>
            </a:r>
            <a:r>
              <a:rPr lang="de-DE" dirty="0" err="1" smtClean="0"/>
              <a:t>Recovery</a:t>
            </a:r>
            <a:r>
              <a:rPr lang="de-DE" dirty="0" smtClean="0"/>
              <a:t> Modus)</a:t>
            </a:r>
          </a:p>
          <a:p>
            <a:pPr lvl="1"/>
            <a:r>
              <a:rPr lang="de-DE" dirty="0" err="1" smtClean="0"/>
              <a:t>Screencast</a:t>
            </a:r>
            <a:r>
              <a:rPr lang="de-DE" dirty="0" smtClean="0"/>
              <a:t> dazu: </a:t>
            </a:r>
            <a:r>
              <a:rPr lang="de-DE" sz="1400" dirty="0" smtClean="0">
                <a:hlinkClick r:id="rId2"/>
              </a:rPr>
              <a:t>http://channel9.msdn.com/ShowPost.aspx?PostID=229767#229767</a:t>
            </a:r>
            <a:endParaRPr lang="de-DE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Profile für Spracherkennung auf anderen PC übertragen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de-DE" i="1" dirty="0" smtClean="0"/>
              <a:t>Start</a:t>
            </a:r>
            <a:r>
              <a:rPr lang="de-DE" dirty="0" smtClean="0"/>
              <a:t> klicken</a:t>
            </a:r>
          </a:p>
          <a:p>
            <a:r>
              <a:rPr lang="de-DE" i="1" dirty="0" smtClean="0"/>
              <a:t>Easy Transfer</a:t>
            </a:r>
            <a:r>
              <a:rPr lang="de-DE" dirty="0" smtClean="0"/>
              <a:t> eingeben</a:t>
            </a:r>
          </a:p>
          <a:p>
            <a:r>
              <a:rPr lang="de-DE" i="1" dirty="0" smtClean="0"/>
              <a:t>Windows Easy Transfer</a:t>
            </a:r>
            <a:r>
              <a:rPr lang="de-DE" dirty="0" smtClean="0"/>
              <a:t> starten</a:t>
            </a:r>
          </a:p>
          <a:p>
            <a:r>
              <a:rPr lang="de-DE" i="1" dirty="0" smtClean="0"/>
              <a:t>Next</a:t>
            </a:r>
            <a:r>
              <a:rPr lang="de-DE" dirty="0" smtClean="0"/>
              <a:t> wählen</a:t>
            </a:r>
          </a:p>
          <a:p>
            <a:r>
              <a:rPr lang="de-DE" i="1" dirty="0" smtClean="0"/>
              <a:t>Start a </a:t>
            </a:r>
            <a:r>
              <a:rPr lang="de-DE" i="1" dirty="0" err="1" smtClean="0"/>
              <a:t>new</a:t>
            </a:r>
            <a:r>
              <a:rPr lang="de-DE" i="1" dirty="0" smtClean="0"/>
              <a:t> </a:t>
            </a:r>
            <a:r>
              <a:rPr lang="de-DE" i="1" dirty="0" err="1" smtClean="0"/>
              <a:t>transfer</a:t>
            </a:r>
            <a:r>
              <a:rPr lang="de-DE" i="1" dirty="0" smtClean="0"/>
              <a:t> </a:t>
            </a:r>
            <a:r>
              <a:rPr lang="de-DE" dirty="0" smtClean="0"/>
              <a:t>wählen</a:t>
            </a:r>
          </a:p>
          <a:p>
            <a:r>
              <a:rPr lang="de-DE" i="1" dirty="0" err="1" smtClean="0"/>
              <a:t>My</a:t>
            </a:r>
            <a:r>
              <a:rPr lang="de-DE" i="1" dirty="0" smtClean="0"/>
              <a:t> Old Computer</a:t>
            </a:r>
            <a:r>
              <a:rPr lang="de-DE" dirty="0" smtClean="0"/>
              <a:t> wählen</a:t>
            </a:r>
          </a:p>
          <a:p>
            <a:r>
              <a:rPr lang="de-DE" dirty="0" smtClean="0"/>
              <a:t>Art des Transfers auswählen</a:t>
            </a:r>
          </a:p>
          <a:p>
            <a:r>
              <a:rPr lang="de-DE" dirty="0" smtClean="0"/>
              <a:t>Auf der Seite „</a:t>
            </a:r>
            <a:r>
              <a:rPr lang="de-DE" i="1" dirty="0" err="1" smtClean="0"/>
              <a:t>What</a:t>
            </a:r>
            <a:r>
              <a:rPr lang="de-DE" i="1" dirty="0" smtClean="0"/>
              <a:t> do </a:t>
            </a:r>
            <a:r>
              <a:rPr lang="de-DE" i="1" dirty="0" err="1" smtClean="0"/>
              <a:t>you</a:t>
            </a:r>
            <a:r>
              <a:rPr lang="de-DE" i="1" dirty="0" smtClean="0"/>
              <a:t> </a:t>
            </a:r>
            <a:r>
              <a:rPr lang="de-DE" i="1" dirty="0" err="1" smtClean="0"/>
              <a:t>want</a:t>
            </a:r>
            <a:r>
              <a:rPr lang="de-DE" i="1" dirty="0" smtClean="0"/>
              <a:t> </a:t>
            </a:r>
            <a:r>
              <a:rPr lang="de-DE" i="1" dirty="0" err="1" smtClean="0"/>
              <a:t>to</a:t>
            </a:r>
            <a:r>
              <a:rPr lang="de-DE" i="1" dirty="0" smtClean="0"/>
              <a:t> </a:t>
            </a:r>
            <a:r>
              <a:rPr lang="de-DE" i="1" dirty="0" err="1" smtClean="0"/>
              <a:t>transfer</a:t>
            </a:r>
            <a:r>
              <a:rPr lang="de-DE" dirty="0" smtClean="0"/>
              <a:t>“ </a:t>
            </a:r>
            <a:r>
              <a:rPr lang="de-DE" i="1" dirty="0" err="1" smtClean="0"/>
              <a:t>Advanced</a:t>
            </a:r>
            <a:r>
              <a:rPr lang="de-DE" i="1" dirty="0" smtClean="0"/>
              <a:t> Options </a:t>
            </a:r>
            <a:r>
              <a:rPr lang="de-DE" dirty="0" smtClean="0"/>
              <a:t>wählen</a:t>
            </a:r>
          </a:p>
          <a:p>
            <a:r>
              <a:rPr lang="de-DE" dirty="0" smtClean="0"/>
              <a:t>Alle Einträge abwählen</a:t>
            </a:r>
          </a:p>
          <a:p>
            <a:r>
              <a:rPr lang="de-DE" dirty="0" smtClean="0"/>
              <a:t>Den Knoten mit dem eigenen Benutzernamen aufklappen</a:t>
            </a:r>
          </a:p>
          <a:p>
            <a:r>
              <a:rPr lang="de-DE" dirty="0" smtClean="0"/>
              <a:t>Den </a:t>
            </a:r>
            <a:r>
              <a:rPr lang="de-DE" i="1" dirty="0" smtClean="0"/>
              <a:t>Windows Settings</a:t>
            </a:r>
            <a:r>
              <a:rPr lang="de-DE" dirty="0" smtClean="0"/>
              <a:t> Knoten aufklappen</a:t>
            </a:r>
          </a:p>
          <a:p>
            <a:r>
              <a:rPr lang="de-DE" dirty="0" smtClean="0"/>
              <a:t>Den </a:t>
            </a:r>
            <a:r>
              <a:rPr lang="de-DE" i="1" dirty="0" smtClean="0"/>
              <a:t>Sound </a:t>
            </a:r>
            <a:r>
              <a:rPr lang="de-DE" i="1" dirty="0" err="1" smtClean="0"/>
              <a:t>and</a:t>
            </a:r>
            <a:r>
              <a:rPr lang="de-DE" i="1" dirty="0" smtClean="0"/>
              <a:t> Speech Recognition</a:t>
            </a:r>
            <a:r>
              <a:rPr lang="de-DE" dirty="0" smtClean="0"/>
              <a:t> Knoten aufklappen</a:t>
            </a:r>
          </a:p>
          <a:p>
            <a:r>
              <a:rPr lang="de-DE" dirty="0" smtClean="0"/>
              <a:t>Den Knoten </a:t>
            </a:r>
            <a:r>
              <a:rPr lang="de-DE" i="1" dirty="0" smtClean="0"/>
              <a:t>Speech Recognition</a:t>
            </a:r>
            <a:r>
              <a:rPr lang="de-DE" dirty="0" smtClean="0"/>
              <a:t> auswählen</a:t>
            </a:r>
          </a:p>
          <a:p>
            <a:r>
              <a:rPr lang="de-DE" dirty="0" smtClean="0"/>
              <a:t>Next &amp; Fertig</a:t>
            </a:r>
          </a:p>
          <a:p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71490" y="466712"/>
            <a:ext cx="8229600" cy="1033462"/>
          </a:xfrm>
        </p:spPr>
        <p:txBody>
          <a:bodyPr/>
          <a:lstStyle/>
          <a:p>
            <a:r>
              <a:rPr lang="en-US" dirty="0" smtClean="0"/>
              <a:t>Windows Vista</a:t>
            </a:r>
            <a:endParaRPr lang="en-US" dirty="0" smtClean="0">
              <a:solidFill>
                <a:srgbClr val="FFFF00"/>
              </a:solidFill>
            </a:endParaRPr>
          </a:p>
        </p:txBody>
      </p:sp>
      <p:sp>
        <p:nvSpPr>
          <p:cNvPr id="293891" name="Text Box 3"/>
          <p:cNvSpPr txBox="1">
            <a:spLocks noChangeArrowheads="1"/>
          </p:cNvSpPr>
          <p:nvPr/>
        </p:nvSpPr>
        <p:spPr bwMode="auto">
          <a:xfrm>
            <a:off x="3189288" y="3262313"/>
            <a:ext cx="755650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CCE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Stacks</a:t>
            </a:r>
          </a:p>
        </p:txBody>
      </p:sp>
      <p:sp>
        <p:nvSpPr>
          <p:cNvPr id="293892" name="Text Box 4"/>
          <p:cNvSpPr txBox="1">
            <a:spLocks noChangeArrowheads="1"/>
          </p:cNvSpPr>
          <p:nvPr/>
        </p:nvSpPr>
        <p:spPr bwMode="auto">
          <a:xfrm>
            <a:off x="1314450" y="1960563"/>
            <a:ext cx="2479675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Network Access Protection</a:t>
            </a:r>
          </a:p>
        </p:txBody>
      </p:sp>
      <p:sp>
        <p:nvSpPr>
          <p:cNvPr id="293893" name="Text Box 5"/>
          <p:cNvSpPr txBox="1">
            <a:spLocks noChangeArrowheads="1"/>
          </p:cNvSpPr>
          <p:nvPr/>
        </p:nvSpPr>
        <p:spPr bwMode="auto">
          <a:xfrm>
            <a:off x="485775" y="3162300"/>
            <a:ext cx="2655888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Network Location Awareness</a:t>
            </a:r>
          </a:p>
        </p:txBody>
      </p:sp>
      <p:sp>
        <p:nvSpPr>
          <p:cNvPr id="293894" name="Text Box 6"/>
          <p:cNvSpPr txBox="1">
            <a:spLocks noChangeArrowheads="1"/>
          </p:cNvSpPr>
          <p:nvPr/>
        </p:nvSpPr>
        <p:spPr bwMode="auto">
          <a:xfrm>
            <a:off x="152400" y="2854325"/>
            <a:ext cx="2330450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CCE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High Resolution/High DPI</a:t>
            </a:r>
          </a:p>
        </p:txBody>
      </p:sp>
      <p:sp>
        <p:nvSpPr>
          <p:cNvPr id="293895" name="Text Box 7"/>
          <p:cNvSpPr txBox="1">
            <a:spLocks noChangeArrowheads="1"/>
          </p:cNvSpPr>
          <p:nvPr/>
        </p:nvSpPr>
        <p:spPr bwMode="auto">
          <a:xfrm>
            <a:off x="4548188" y="5930900"/>
            <a:ext cx="1838325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Windows Sideshow</a:t>
            </a:r>
          </a:p>
        </p:txBody>
      </p:sp>
      <p:sp>
        <p:nvSpPr>
          <p:cNvPr id="293896" name="Text Box 8"/>
          <p:cNvSpPr txBox="1">
            <a:spLocks noChangeArrowheads="1"/>
          </p:cNvSpPr>
          <p:nvPr/>
        </p:nvSpPr>
        <p:spPr bwMode="auto">
          <a:xfrm>
            <a:off x="2701925" y="4119563"/>
            <a:ext cx="3238500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CCE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Windows Vista Display Driver Model</a:t>
            </a:r>
          </a:p>
        </p:txBody>
      </p:sp>
      <p:sp>
        <p:nvSpPr>
          <p:cNvPr id="293897" name="Text Box 9"/>
          <p:cNvSpPr txBox="1">
            <a:spLocks noChangeArrowheads="1"/>
          </p:cNvSpPr>
          <p:nvPr/>
        </p:nvSpPr>
        <p:spPr bwMode="auto">
          <a:xfrm>
            <a:off x="5356225" y="3341688"/>
            <a:ext cx="1504950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People Near Me</a:t>
            </a:r>
          </a:p>
        </p:txBody>
      </p:sp>
      <p:sp>
        <p:nvSpPr>
          <p:cNvPr id="293898" name="Text Box 10"/>
          <p:cNvSpPr txBox="1">
            <a:spLocks noChangeArrowheads="1"/>
          </p:cNvSpPr>
          <p:nvPr/>
        </p:nvSpPr>
        <p:spPr bwMode="auto">
          <a:xfrm>
            <a:off x="5076825" y="5411788"/>
            <a:ext cx="1779588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Windows Defender</a:t>
            </a:r>
          </a:p>
        </p:txBody>
      </p:sp>
      <p:sp>
        <p:nvSpPr>
          <p:cNvPr id="293899" name="Text Box 11"/>
          <p:cNvSpPr txBox="1">
            <a:spLocks noChangeArrowheads="1"/>
          </p:cNvSpPr>
          <p:nvPr/>
        </p:nvSpPr>
        <p:spPr bwMode="auto">
          <a:xfrm>
            <a:off x="2117725" y="3602038"/>
            <a:ext cx="1849438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Power Management</a:t>
            </a:r>
          </a:p>
        </p:txBody>
      </p:sp>
      <p:sp>
        <p:nvSpPr>
          <p:cNvPr id="293900" name="Text Box 12"/>
          <p:cNvSpPr txBox="1">
            <a:spLocks noChangeArrowheads="1"/>
          </p:cNvSpPr>
          <p:nvPr/>
        </p:nvSpPr>
        <p:spPr bwMode="auto">
          <a:xfrm>
            <a:off x="7929563" y="3694113"/>
            <a:ext cx="1049337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CCE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Live Icons</a:t>
            </a:r>
          </a:p>
        </p:txBody>
      </p:sp>
      <p:sp>
        <p:nvSpPr>
          <p:cNvPr id="293901" name="Text Box 13"/>
          <p:cNvSpPr txBox="1">
            <a:spLocks noChangeArrowheads="1"/>
          </p:cNvSpPr>
          <p:nvPr/>
        </p:nvSpPr>
        <p:spPr bwMode="auto">
          <a:xfrm>
            <a:off x="7423150" y="1830388"/>
            <a:ext cx="1682750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CCE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Windows SideBar</a:t>
            </a:r>
          </a:p>
        </p:txBody>
      </p:sp>
      <p:sp>
        <p:nvSpPr>
          <p:cNvPr id="293902" name="Text Box 14"/>
          <p:cNvSpPr txBox="1">
            <a:spLocks noChangeArrowheads="1"/>
          </p:cNvSpPr>
          <p:nvPr/>
        </p:nvSpPr>
        <p:spPr bwMode="auto">
          <a:xfrm>
            <a:off x="7512050" y="2595563"/>
            <a:ext cx="1662113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Parental Controls</a:t>
            </a:r>
          </a:p>
        </p:txBody>
      </p:sp>
      <p:sp>
        <p:nvSpPr>
          <p:cNvPr id="293903" name="Text Box 15"/>
          <p:cNvSpPr txBox="1">
            <a:spLocks noChangeArrowheads="1"/>
          </p:cNvSpPr>
          <p:nvPr/>
        </p:nvSpPr>
        <p:spPr bwMode="auto">
          <a:xfrm>
            <a:off x="4702175" y="1890713"/>
            <a:ext cx="2606675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Windows Feedback Services</a:t>
            </a:r>
          </a:p>
        </p:txBody>
      </p:sp>
      <p:sp>
        <p:nvSpPr>
          <p:cNvPr id="293904" name="Text Box 16"/>
          <p:cNvSpPr txBox="1">
            <a:spLocks noChangeArrowheads="1"/>
          </p:cNvSpPr>
          <p:nvPr/>
        </p:nvSpPr>
        <p:spPr bwMode="auto">
          <a:xfrm>
            <a:off x="4730750" y="4627563"/>
            <a:ext cx="2389188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CCE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Desktop Window Manager</a:t>
            </a:r>
          </a:p>
        </p:txBody>
      </p:sp>
      <p:sp>
        <p:nvSpPr>
          <p:cNvPr id="293905" name="Text Box 17"/>
          <p:cNvSpPr txBox="1">
            <a:spLocks noChangeArrowheads="1"/>
          </p:cNvSpPr>
          <p:nvPr/>
        </p:nvSpPr>
        <p:spPr bwMode="auto">
          <a:xfrm>
            <a:off x="5268913" y="3097213"/>
            <a:ext cx="3090862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Registry/File System Virtualization</a:t>
            </a:r>
          </a:p>
        </p:txBody>
      </p:sp>
      <p:sp>
        <p:nvSpPr>
          <p:cNvPr id="293906" name="Text Box 18"/>
          <p:cNvSpPr txBox="1">
            <a:spLocks noChangeArrowheads="1"/>
          </p:cNvSpPr>
          <p:nvPr/>
        </p:nvSpPr>
        <p:spPr bwMode="auto">
          <a:xfrm>
            <a:off x="317500" y="2528888"/>
            <a:ext cx="1730375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Protected Mode IE</a:t>
            </a:r>
          </a:p>
        </p:txBody>
      </p:sp>
      <p:sp>
        <p:nvSpPr>
          <p:cNvPr id="293907" name="Text Box 19"/>
          <p:cNvSpPr txBox="1">
            <a:spLocks noChangeArrowheads="1"/>
          </p:cNvSpPr>
          <p:nvPr/>
        </p:nvSpPr>
        <p:spPr bwMode="auto">
          <a:xfrm>
            <a:off x="5280025" y="3627438"/>
            <a:ext cx="2568575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Windows Service Hardening</a:t>
            </a:r>
          </a:p>
        </p:txBody>
      </p:sp>
      <p:sp>
        <p:nvSpPr>
          <p:cNvPr id="293908" name="Text Box 20"/>
          <p:cNvSpPr txBox="1">
            <a:spLocks noChangeArrowheads="1"/>
          </p:cNvSpPr>
          <p:nvPr/>
        </p:nvSpPr>
        <p:spPr bwMode="auto">
          <a:xfrm>
            <a:off x="3514725" y="1752600"/>
            <a:ext cx="1219200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Sync Center</a:t>
            </a:r>
          </a:p>
        </p:txBody>
      </p:sp>
      <p:sp>
        <p:nvSpPr>
          <p:cNvPr id="293909" name="Text Box 21"/>
          <p:cNvSpPr txBox="1">
            <a:spLocks noChangeArrowheads="1"/>
          </p:cNvSpPr>
          <p:nvPr/>
        </p:nvSpPr>
        <p:spPr bwMode="auto">
          <a:xfrm>
            <a:off x="3025775" y="1544638"/>
            <a:ext cx="588963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CCE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Aero</a:t>
            </a:r>
          </a:p>
        </p:txBody>
      </p:sp>
      <p:sp>
        <p:nvSpPr>
          <p:cNvPr id="293910" name="Text Box 22"/>
          <p:cNvSpPr txBox="1">
            <a:spLocks noChangeArrowheads="1"/>
          </p:cNvSpPr>
          <p:nvPr/>
        </p:nvSpPr>
        <p:spPr bwMode="auto">
          <a:xfrm>
            <a:off x="2255838" y="2551113"/>
            <a:ext cx="2005012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Presentation Settings</a:t>
            </a:r>
          </a:p>
        </p:txBody>
      </p:sp>
      <p:sp>
        <p:nvSpPr>
          <p:cNvPr id="293911" name="Text Box 23"/>
          <p:cNvSpPr txBox="1">
            <a:spLocks noChangeArrowheads="1"/>
          </p:cNvSpPr>
          <p:nvPr/>
        </p:nvSpPr>
        <p:spPr bwMode="auto">
          <a:xfrm>
            <a:off x="355600" y="3994150"/>
            <a:ext cx="1328738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CCE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Preview Pane</a:t>
            </a:r>
          </a:p>
        </p:txBody>
      </p:sp>
      <p:sp>
        <p:nvSpPr>
          <p:cNvPr id="293912" name="Text Box 24"/>
          <p:cNvSpPr txBox="1">
            <a:spLocks noChangeArrowheads="1"/>
          </p:cNvSpPr>
          <p:nvPr/>
        </p:nvSpPr>
        <p:spPr bwMode="auto">
          <a:xfrm>
            <a:off x="700088" y="1617663"/>
            <a:ext cx="2262187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User Account Protection</a:t>
            </a:r>
          </a:p>
        </p:txBody>
      </p:sp>
      <p:sp>
        <p:nvSpPr>
          <p:cNvPr id="293913" name="Text Box 25"/>
          <p:cNvSpPr txBox="1">
            <a:spLocks noChangeArrowheads="1"/>
          </p:cNvSpPr>
          <p:nvPr/>
        </p:nvSpPr>
        <p:spPr bwMode="auto">
          <a:xfrm>
            <a:off x="0" y="2220913"/>
            <a:ext cx="2359025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Ad-hoc Meeting Networks</a:t>
            </a:r>
          </a:p>
        </p:txBody>
      </p:sp>
      <p:sp>
        <p:nvSpPr>
          <p:cNvPr id="293914" name="Text Box 26"/>
          <p:cNvSpPr txBox="1">
            <a:spLocks noChangeArrowheads="1"/>
          </p:cNvSpPr>
          <p:nvPr/>
        </p:nvSpPr>
        <p:spPr bwMode="auto">
          <a:xfrm>
            <a:off x="7005638" y="3395663"/>
            <a:ext cx="1317625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CCE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Quick Search</a:t>
            </a:r>
          </a:p>
        </p:txBody>
      </p:sp>
      <p:sp>
        <p:nvSpPr>
          <p:cNvPr id="293915" name="Text Box 27"/>
          <p:cNvSpPr txBox="1">
            <a:spLocks noChangeArrowheads="1"/>
          </p:cNvSpPr>
          <p:nvPr/>
        </p:nvSpPr>
        <p:spPr bwMode="auto">
          <a:xfrm>
            <a:off x="4464050" y="2511425"/>
            <a:ext cx="2341563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Windows Imaging Format</a:t>
            </a:r>
          </a:p>
        </p:txBody>
      </p:sp>
      <p:sp>
        <p:nvSpPr>
          <p:cNvPr id="293917" name="Text Box 29"/>
          <p:cNvSpPr txBox="1">
            <a:spLocks noChangeArrowheads="1"/>
          </p:cNvSpPr>
          <p:nvPr/>
        </p:nvSpPr>
        <p:spPr bwMode="auto">
          <a:xfrm>
            <a:off x="3017838" y="4386263"/>
            <a:ext cx="2744787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Windows Resource Protection</a:t>
            </a:r>
          </a:p>
        </p:txBody>
      </p:sp>
      <p:sp>
        <p:nvSpPr>
          <p:cNvPr id="293918" name="Text Box 30"/>
          <p:cNvSpPr txBox="1">
            <a:spLocks noChangeArrowheads="1"/>
          </p:cNvSpPr>
          <p:nvPr/>
        </p:nvSpPr>
        <p:spPr bwMode="auto">
          <a:xfrm>
            <a:off x="8275638" y="2971800"/>
            <a:ext cx="903287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MMC 3.0</a:t>
            </a:r>
          </a:p>
        </p:txBody>
      </p:sp>
      <p:sp>
        <p:nvSpPr>
          <p:cNvPr id="293919" name="Text Box 31"/>
          <p:cNvSpPr txBox="1">
            <a:spLocks noChangeArrowheads="1"/>
          </p:cNvSpPr>
          <p:nvPr/>
        </p:nvSpPr>
        <p:spPr bwMode="auto">
          <a:xfrm>
            <a:off x="2668588" y="2916238"/>
            <a:ext cx="1404937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Cancelable I/O</a:t>
            </a:r>
          </a:p>
        </p:txBody>
      </p:sp>
      <p:sp>
        <p:nvSpPr>
          <p:cNvPr id="293920" name="Text Box 32"/>
          <p:cNvSpPr txBox="1">
            <a:spLocks noChangeArrowheads="1"/>
          </p:cNvSpPr>
          <p:nvPr/>
        </p:nvSpPr>
        <p:spPr bwMode="auto">
          <a:xfrm>
            <a:off x="3262313" y="6126163"/>
            <a:ext cx="3048000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Resource Exhaustion Diagnostics</a:t>
            </a:r>
          </a:p>
        </p:txBody>
      </p:sp>
      <p:sp>
        <p:nvSpPr>
          <p:cNvPr id="293921" name="Text Box 33"/>
          <p:cNvSpPr txBox="1">
            <a:spLocks noChangeArrowheads="1"/>
          </p:cNvSpPr>
          <p:nvPr/>
        </p:nvSpPr>
        <p:spPr bwMode="auto">
          <a:xfrm>
            <a:off x="5105400" y="3916363"/>
            <a:ext cx="2835275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Peer Name Resolution Protocol</a:t>
            </a:r>
          </a:p>
        </p:txBody>
      </p:sp>
      <p:sp>
        <p:nvSpPr>
          <p:cNvPr id="293922" name="Text Box 34"/>
          <p:cNvSpPr txBox="1">
            <a:spLocks noChangeArrowheads="1"/>
          </p:cNvSpPr>
          <p:nvPr/>
        </p:nvSpPr>
        <p:spPr bwMode="auto">
          <a:xfrm>
            <a:off x="7026275" y="2351088"/>
            <a:ext cx="1355725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CCE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Reading Pane</a:t>
            </a:r>
          </a:p>
        </p:txBody>
      </p:sp>
      <p:sp>
        <p:nvSpPr>
          <p:cNvPr id="293923" name="Text Box 35"/>
          <p:cNvSpPr txBox="1">
            <a:spLocks noChangeArrowheads="1"/>
          </p:cNvSpPr>
          <p:nvPr/>
        </p:nvSpPr>
        <p:spPr bwMode="auto">
          <a:xfrm>
            <a:off x="139700" y="6515100"/>
            <a:ext cx="2438400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Windows Disk Diagnostics</a:t>
            </a:r>
          </a:p>
        </p:txBody>
      </p:sp>
      <p:sp>
        <p:nvSpPr>
          <p:cNvPr id="293924" name="Text Box 36"/>
          <p:cNvSpPr txBox="1">
            <a:spLocks noChangeArrowheads="1"/>
          </p:cNvSpPr>
          <p:nvPr/>
        </p:nvSpPr>
        <p:spPr bwMode="auto">
          <a:xfrm>
            <a:off x="6103938" y="1620838"/>
            <a:ext cx="1573212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Restart Manager</a:t>
            </a:r>
          </a:p>
        </p:txBody>
      </p:sp>
      <p:sp>
        <p:nvSpPr>
          <p:cNvPr id="293925" name="Text Box 37"/>
          <p:cNvSpPr txBox="1">
            <a:spLocks noChangeArrowheads="1"/>
          </p:cNvSpPr>
          <p:nvPr/>
        </p:nvSpPr>
        <p:spPr bwMode="auto">
          <a:xfrm>
            <a:off x="5846763" y="4238625"/>
            <a:ext cx="2093912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Transactional Registry</a:t>
            </a:r>
          </a:p>
        </p:txBody>
      </p:sp>
      <p:sp>
        <p:nvSpPr>
          <p:cNvPr id="293926" name="Text Box 38"/>
          <p:cNvSpPr txBox="1">
            <a:spLocks noChangeArrowheads="1"/>
          </p:cNvSpPr>
          <p:nvPr/>
        </p:nvSpPr>
        <p:spPr bwMode="auto">
          <a:xfrm>
            <a:off x="1952625" y="3398838"/>
            <a:ext cx="1296988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Single binary</a:t>
            </a:r>
          </a:p>
        </p:txBody>
      </p:sp>
      <p:sp>
        <p:nvSpPr>
          <p:cNvPr id="293927" name="Text Box 39"/>
          <p:cNvSpPr txBox="1">
            <a:spLocks noChangeArrowheads="1"/>
          </p:cNvSpPr>
          <p:nvPr/>
        </p:nvSpPr>
        <p:spPr bwMode="auto">
          <a:xfrm>
            <a:off x="2890838" y="4708525"/>
            <a:ext cx="1917700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Memory Diagnostics</a:t>
            </a:r>
          </a:p>
        </p:txBody>
      </p:sp>
      <p:sp>
        <p:nvSpPr>
          <p:cNvPr id="293928" name="Text Box 40"/>
          <p:cNvSpPr txBox="1">
            <a:spLocks noChangeArrowheads="1"/>
          </p:cNvSpPr>
          <p:nvPr/>
        </p:nvSpPr>
        <p:spPr bwMode="auto">
          <a:xfrm>
            <a:off x="7108825" y="4681538"/>
            <a:ext cx="2035175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Startup Repair Toolkit</a:t>
            </a:r>
          </a:p>
        </p:txBody>
      </p:sp>
      <p:sp>
        <p:nvSpPr>
          <p:cNvPr id="293929" name="Text Box 41"/>
          <p:cNvSpPr txBox="1">
            <a:spLocks noChangeArrowheads="1"/>
          </p:cNvSpPr>
          <p:nvPr/>
        </p:nvSpPr>
        <p:spPr bwMode="auto">
          <a:xfrm>
            <a:off x="6469063" y="5821363"/>
            <a:ext cx="2370137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Transactional File System</a:t>
            </a:r>
          </a:p>
        </p:txBody>
      </p:sp>
      <p:sp>
        <p:nvSpPr>
          <p:cNvPr id="293930" name="Text Box 42"/>
          <p:cNvSpPr txBox="1">
            <a:spLocks noChangeArrowheads="1"/>
          </p:cNvSpPr>
          <p:nvPr/>
        </p:nvSpPr>
        <p:spPr bwMode="auto">
          <a:xfrm>
            <a:off x="520700" y="5956300"/>
            <a:ext cx="2682875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Eventing and Instrumentation</a:t>
            </a:r>
          </a:p>
        </p:txBody>
      </p:sp>
      <p:sp>
        <p:nvSpPr>
          <p:cNvPr id="293931" name="Text Box 43"/>
          <p:cNvSpPr txBox="1">
            <a:spLocks noChangeArrowheads="1"/>
          </p:cNvSpPr>
          <p:nvPr/>
        </p:nvSpPr>
        <p:spPr bwMode="auto">
          <a:xfrm>
            <a:off x="4211638" y="1493838"/>
            <a:ext cx="1612900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WS-Management</a:t>
            </a:r>
          </a:p>
        </p:txBody>
      </p:sp>
      <p:sp>
        <p:nvSpPr>
          <p:cNvPr id="293932" name="Text Box 44"/>
          <p:cNvSpPr txBox="1">
            <a:spLocks noChangeArrowheads="1"/>
          </p:cNvSpPr>
          <p:nvPr/>
        </p:nvSpPr>
        <p:spPr bwMode="auto">
          <a:xfrm>
            <a:off x="3819525" y="5583238"/>
            <a:ext cx="912813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InfoCard</a:t>
            </a:r>
          </a:p>
        </p:txBody>
      </p:sp>
      <p:sp>
        <p:nvSpPr>
          <p:cNvPr id="293933" name="Text Box 45"/>
          <p:cNvSpPr txBox="1">
            <a:spLocks noChangeArrowheads="1"/>
          </p:cNvSpPr>
          <p:nvPr/>
        </p:nvSpPr>
        <p:spPr bwMode="auto">
          <a:xfrm>
            <a:off x="2990850" y="3843338"/>
            <a:ext cx="1158875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SuperFetch</a:t>
            </a:r>
          </a:p>
        </p:txBody>
      </p:sp>
      <p:sp>
        <p:nvSpPr>
          <p:cNvPr id="293934" name="Text Box 46"/>
          <p:cNvSpPr txBox="1">
            <a:spLocks noChangeArrowheads="1"/>
          </p:cNvSpPr>
          <p:nvPr/>
        </p:nvSpPr>
        <p:spPr bwMode="auto">
          <a:xfrm>
            <a:off x="6765925" y="5580063"/>
            <a:ext cx="1374775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CCE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Segoe UI Font</a:t>
            </a:r>
          </a:p>
        </p:txBody>
      </p:sp>
      <p:sp>
        <p:nvSpPr>
          <p:cNvPr id="293935" name="Text Box 47"/>
          <p:cNvSpPr txBox="1">
            <a:spLocks noChangeArrowheads="1"/>
          </p:cNvSpPr>
          <p:nvPr/>
        </p:nvSpPr>
        <p:spPr bwMode="auto">
          <a:xfrm>
            <a:off x="5943600" y="5165725"/>
            <a:ext cx="725488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CCE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Flip3D</a:t>
            </a:r>
          </a:p>
        </p:txBody>
      </p:sp>
      <p:sp>
        <p:nvSpPr>
          <p:cNvPr id="293936" name="Text Box 48"/>
          <p:cNvSpPr txBox="1">
            <a:spLocks noChangeArrowheads="1"/>
          </p:cNvSpPr>
          <p:nvPr/>
        </p:nvSpPr>
        <p:spPr bwMode="auto">
          <a:xfrm>
            <a:off x="6851650" y="6081713"/>
            <a:ext cx="1417638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CCE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New Explorers</a:t>
            </a:r>
          </a:p>
        </p:txBody>
      </p:sp>
      <p:sp>
        <p:nvSpPr>
          <p:cNvPr id="293937" name="Text Box 49"/>
          <p:cNvSpPr txBox="1">
            <a:spLocks noChangeArrowheads="1"/>
          </p:cNvSpPr>
          <p:nvPr/>
        </p:nvSpPr>
        <p:spPr bwMode="auto">
          <a:xfrm>
            <a:off x="1079500" y="4500563"/>
            <a:ext cx="1906588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CCE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Taskbar Thumbnails</a:t>
            </a:r>
          </a:p>
        </p:txBody>
      </p:sp>
      <p:sp>
        <p:nvSpPr>
          <p:cNvPr id="293938" name="Text Box 50"/>
          <p:cNvSpPr txBox="1">
            <a:spLocks noChangeArrowheads="1"/>
          </p:cNvSpPr>
          <p:nvPr/>
        </p:nvSpPr>
        <p:spPr bwMode="auto">
          <a:xfrm>
            <a:off x="8380413" y="3311525"/>
            <a:ext cx="549275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IPv6</a:t>
            </a:r>
          </a:p>
        </p:txBody>
      </p:sp>
      <p:sp>
        <p:nvSpPr>
          <p:cNvPr id="293939" name="Text Box 51"/>
          <p:cNvSpPr txBox="1">
            <a:spLocks noChangeArrowheads="1"/>
          </p:cNvSpPr>
          <p:nvPr/>
        </p:nvSpPr>
        <p:spPr bwMode="auto">
          <a:xfrm>
            <a:off x="3675063" y="5886450"/>
            <a:ext cx="687387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CCE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XAML</a:t>
            </a:r>
          </a:p>
        </p:txBody>
      </p:sp>
      <p:sp>
        <p:nvSpPr>
          <p:cNvPr id="293940" name="Text Box 52"/>
          <p:cNvSpPr txBox="1">
            <a:spLocks noChangeArrowheads="1"/>
          </p:cNvSpPr>
          <p:nvPr/>
        </p:nvSpPr>
        <p:spPr bwMode="auto">
          <a:xfrm>
            <a:off x="7197725" y="4437063"/>
            <a:ext cx="1465263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Search Folders</a:t>
            </a:r>
          </a:p>
        </p:txBody>
      </p:sp>
      <p:sp>
        <p:nvSpPr>
          <p:cNvPr id="293941" name="Text Box 53"/>
          <p:cNvSpPr txBox="1">
            <a:spLocks noChangeArrowheads="1"/>
          </p:cNvSpPr>
          <p:nvPr/>
        </p:nvSpPr>
        <p:spPr bwMode="auto">
          <a:xfrm>
            <a:off x="6734175" y="2119313"/>
            <a:ext cx="1217613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Ink Analysis</a:t>
            </a:r>
          </a:p>
        </p:txBody>
      </p:sp>
      <p:sp>
        <p:nvSpPr>
          <p:cNvPr id="293942" name="Text Box 54"/>
          <p:cNvSpPr txBox="1">
            <a:spLocks noChangeArrowheads="1"/>
          </p:cNvSpPr>
          <p:nvPr/>
        </p:nvSpPr>
        <p:spPr bwMode="auto">
          <a:xfrm>
            <a:off x="7907338" y="4071938"/>
            <a:ext cx="1236662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Split Tokens</a:t>
            </a:r>
          </a:p>
        </p:txBody>
      </p:sp>
      <p:sp>
        <p:nvSpPr>
          <p:cNvPr id="293943" name="Text Box 55"/>
          <p:cNvSpPr txBox="1">
            <a:spLocks noChangeArrowheads="1"/>
          </p:cNvSpPr>
          <p:nvPr/>
        </p:nvSpPr>
        <p:spPr bwMode="auto">
          <a:xfrm>
            <a:off x="0" y="5492750"/>
            <a:ext cx="2506663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Mandatory Integrity Control</a:t>
            </a:r>
          </a:p>
        </p:txBody>
      </p:sp>
      <p:sp>
        <p:nvSpPr>
          <p:cNvPr id="293944" name="Text Box 56"/>
          <p:cNvSpPr txBox="1">
            <a:spLocks noChangeArrowheads="1"/>
          </p:cNvSpPr>
          <p:nvPr/>
        </p:nvSpPr>
        <p:spPr bwMode="auto">
          <a:xfrm>
            <a:off x="7053263" y="6629400"/>
            <a:ext cx="1927225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UI Privilege Isolation</a:t>
            </a:r>
          </a:p>
        </p:txBody>
      </p:sp>
      <p:sp>
        <p:nvSpPr>
          <p:cNvPr id="293945" name="Text Box 57"/>
          <p:cNvSpPr txBox="1">
            <a:spLocks noChangeArrowheads="1"/>
          </p:cNvSpPr>
          <p:nvPr/>
        </p:nvSpPr>
        <p:spPr bwMode="auto">
          <a:xfrm>
            <a:off x="2422525" y="2316163"/>
            <a:ext cx="1446213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Secure Startup</a:t>
            </a:r>
          </a:p>
        </p:txBody>
      </p:sp>
      <p:sp>
        <p:nvSpPr>
          <p:cNvPr id="293946" name="Text Box 58"/>
          <p:cNvSpPr txBox="1">
            <a:spLocks noChangeArrowheads="1"/>
          </p:cNvSpPr>
          <p:nvPr/>
        </p:nvSpPr>
        <p:spPr bwMode="auto">
          <a:xfrm>
            <a:off x="3425825" y="5040313"/>
            <a:ext cx="2479675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Windows Filtering Platform</a:t>
            </a:r>
          </a:p>
        </p:txBody>
      </p:sp>
      <p:sp>
        <p:nvSpPr>
          <p:cNvPr id="293947" name="Text Box 59"/>
          <p:cNvSpPr txBox="1">
            <a:spLocks noChangeArrowheads="1"/>
          </p:cNvSpPr>
          <p:nvPr/>
        </p:nvSpPr>
        <p:spPr bwMode="auto">
          <a:xfrm>
            <a:off x="298450" y="4760913"/>
            <a:ext cx="2651125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User Mode Driver Framework</a:t>
            </a:r>
          </a:p>
        </p:txBody>
      </p:sp>
      <p:sp>
        <p:nvSpPr>
          <p:cNvPr id="293948" name="Text Box 60"/>
          <p:cNvSpPr txBox="1">
            <a:spLocks noChangeArrowheads="1"/>
          </p:cNvSpPr>
          <p:nvPr/>
        </p:nvSpPr>
        <p:spPr bwMode="auto">
          <a:xfrm>
            <a:off x="1374775" y="5711825"/>
            <a:ext cx="2203450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 dirty="0">
                <a:solidFill>
                  <a:srgbClr val="CCE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New Open/Save Dialogs</a:t>
            </a:r>
          </a:p>
        </p:txBody>
      </p:sp>
      <p:sp>
        <p:nvSpPr>
          <p:cNvPr id="293949" name="Text Box 61"/>
          <p:cNvSpPr txBox="1">
            <a:spLocks noChangeArrowheads="1"/>
          </p:cNvSpPr>
          <p:nvPr/>
        </p:nvSpPr>
        <p:spPr bwMode="auto">
          <a:xfrm>
            <a:off x="0" y="3513138"/>
            <a:ext cx="2068513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CCE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Shell Property System</a:t>
            </a:r>
          </a:p>
        </p:txBody>
      </p:sp>
      <p:sp>
        <p:nvSpPr>
          <p:cNvPr id="293950" name="Text Box 62"/>
          <p:cNvSpPr txBox="1">
            <a:spLocks noChangeArrowheads="1"/>
          </p:cNvSpPr>
          <p:nvPr/>
        </p:nvSpPr>
        <p:spPr bwMode="auto">
          <a:xfrm>
            <a:off x="430213" y="4264025"/>
            <a:ext cx="2281237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Winlogon Rearchitecture</a:t>
            </a:r>
          </a:p>
        </p:txBody>
      </p:sp>
      <p:sp>
        <p:nvSpPr>
          <p:cNvPr id="293951" name="Text Box 63"/>
          <p:cNvSpPr txBox="1">
            <a:spLocks noChangeArrowheads="1"/>
          </p:cNvSpPr>
          <p:nvPr/>
        </p:nvSpPr>
        <p:spPr bwMode="auto">
          <a:xfrm>
            <a:off x="5045075" y="2798763"/>
            <a:ext cx="3362325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Windows Communication Foundation</a:t>
            </a:r>
          </a:p>
        </p:txBody>
      </p:sp>
      <p:sp>
        <p:nvSpPr>
          <p:cNvPr id="293952" name="Text Box 64"/>
          <p:cNvSpPr txBox="1">
            <a:spLocks noChangeArrowheads="1"/>
          </p:cNvSpPr>
          <p:nvPr/>
        </p:nvSpPr>
        <p:spPr bwMode="auto">
          <a:xfrm>
            <a:off x="3700463" y="2168525"/>
            <a:ext cx="3095625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CCE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Windows Presentation Foundation</a:t>
            </a:r>
          </a:p>
        </p:txBody>
      </p:sp>
      <p:sp>
        <p:nvSpPr>
          <p:cNvPr id="293953" name="Text Box 65"/>
          <p:cNvSpPr txBox="1">
            <a:spLocks noChangeArrowheads="1"/>
          </p:cNvSpPr>
          <p:nvPr/>
        </p:nvSpPr>
        <p:spPr bwMode="auto">
          <a:xfrm>
            <a:off x="2216150" y="3898900"/>
            <a:ext cx="666750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CCE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Glass</a:t>
            </a:r>
          </a:p>
        </p:txBody>
      </p:sp>
      <p:sp>
        <p:nvSpPr>
          <p:cNvPr id="293954" name="Text Box 66"/>
          <p:cNvSpPr txBox="1">
            <a:spLocks noChangeArrowheads="1"/>
          </p:cNvSpPr>
          <p:nvPr/>
        </p:nvSpPr>
        <p:spPr bwMode="auto">
          <a:xfrm>
            <a:off x="2601913" y="5308600"/>
            <a:ext cx="2555875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Open Package Specification</a:t>
            </a:r>
          </a:p>
        </p:txBody>
      </p:sp>
      <p:sp>
        <p:nvSpPr>
          <p:cNvPr id="293955" name="Text Box 67"/>
          <p:cNvSpPr txBox="1">
            <a:spLocks noChangeArrowheads="1"/>
          </p:cNvSpPr>
          <p:nvPr/>
        </p:nvSpPr>
        <p:spPr bwMode="auto">
          <a:xfrm>
            <a:off x="90488" y="6208713"/>
            <a:ext cx="2252662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 dirty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XML Paper Specification</a:t>
            </a:r>
          </a:p>
        </p:txBody>
      </p:sp>
      <p:sp>
        <p:nvSpPr>
          <p:cNvPr id="293956" name="Text Box 68"/>
          <p:cNvSpPr txBox="1">
            <a:spLocks noChangeArrowheads="1"/>
          </p:cNvSpPr>
          <p:nvPr/>
        </p:nvSpPr>
        <p:spPr bwMode="auto">
          <a:xfrm>
            <a:off x="5830888" y="4919663"/>
            <a:ext cx="2820987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Windows Workflow Foundation</a:t>
            </a:r>
          </a:p>
        </p:txBody>
      </p:sp>
      <p:sp>
        <p:nvSpPr>
          <p:cNvPr id="293957" name="Text Box 69"/>
          <p:cNvSpPr txBox="1">
            <a:spLocks noChangeArrowheads="1"/>
          </p:cNvSpPr>
          <p:nvPr/>
        </p:nvSpPr>
        <p:spPr bwMode="auto">
          <a:xfrm>
            <a:off x="458788" y="5211763"/>
            <a:ext cx="1985962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Windows Installer 4.0</a:t>
            </a:r>
          </a:p>
        </p:txBody>
      </p:sp>
      <p:sp>
        <p:nvSpPr>
          <p:cNvPr id="293958" name="Text Box 70"/>
          <p:cNvSpPr txBox="1">
            <a:spLocks noChangeArrowheads="1"/>
          </p:cNvSpPr>
          <p:nvPr/>
        </p:nvSpPr>
        <p:spPr bwMode="auto">
          <a:xfrm>
            <a:off x="330200" y="1908175"/>
            <a:ext cx="754063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Monad</a:t>
            </a:r>
          </a:p>
        </p:txBody>
      </p:sp>
      <p:sp>
        <p:nvSpPr>
          <p:cNvPr id="293959" name="Text Box 71"/>
          <p:cNvSpPr txBox="1">
            <a:spLocks noChangeArrowheads="1"/>
          </p:cNvSpPr>
          <p:nvPr/>
        </p:nvSpPr>
        <p:spPr bwMode="auto">
          <a:xfrm>
            <a:off x="7840663" y="5360988"/>
            <a:ext cx="1320800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RSS Platform</a:t>
            </a:r>
          </a:p>
        </p:txBody>
      </p:sp>
      <p:sp>
        <p:nvSpPr>
          <p:cNvPr id="293960" name="Text Box 72"/>
          <p:cNvSpPr txBox="1">
            <a:spLocks noChangeArrowheads="1"/>
          </p:cNvSpPr>
          <p:nvPr/>
        </p:nvSpPr>
        <p:spPr bwMode="auto">
          <a:xfrm>
            <a:off x="1260475" y="4941888"/>
            <a:ext cx="2173288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Function Discovery API</a:t>
            </a:r>
          </a:p>
        </p:txBody>
      </p:sp>
      <p:sp>
        <p:nvSpPr>
          <p:cNvPr id="293961" name="Text Box 73"/>
          <p:cNvSpPr txBox="1">
            <a:spLocks noChangeArrowheads="1"/>
          </p:cNvSpPr>
          <p:nvPr/>
        </p:nvSpPr>
        <p:spPr bwMode="auto">
          <a:xfrm>
            <a:off x="4824413" y="5668963"/>
            <a:ext cx="1763712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CCE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Wizard Framework</a:t>
            </a:r>
          </a:p>
        </p:txBody>
      </p:sp>
      <p:sp>
        <p:nvSpPr>
          <p:cNvPr id="293962" name="Text Box 74"/>
          <p:cNvSpPr txBox="1">
            <a:spLocks noChangeArrowheads="1"/>
          </p:cNvSpPr>
          <p:nvPr/>
        </p:nvSpPr>
        <p:spPr bwMode="auto">
          <a:xfrm>
            <a:off x="47625" y="3757613"/>
            <a:ext cx="2173288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Crypto Next Generation</a:t>
            </a:r>
          </a:p>
        </p:txBody>
      </p:sp>
      <p:sp>
        <p:nvSpPr>
          <p:cNvPr id="293963" name="Text Box 75"/>
          <p:cNvSpPr txBox="1">
            <a:spLocks noChangeArrowheads="1"/>
          </p:cNvSpPr>
          <p:nvPr/>
        </p:nvSpPr>
        <p:spPr bwMode="auto">
          <a:xfrm>
            <a:off x="6950075" y="5145088"/>
            <a:ext cx="1919288" cy="3048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20000"/>
              </a:spcBef>
              <a:defRPr/>
            </a:pPr>
            <a:r>
              <a:rPr lang="en-US" sz="1400" b="1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Credential Providers</a:t>
            </a:r>
          </a:p>
        </p:txBody>
      </p:sp>
      <p:pic>
        <p:nvPicPr>
          <p:cNvPr id="5196" name="Form 95437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16238" y="2708275"/>
            <a:ext cx="3257550" cy="148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" name="TextBox 74"/>
          <p:cNvSpPr txBox="1">
            <a:spLocks noChangeArrowheads="1"/>
          </p:cNvSpPr>
          <p:nvPr/>
        </p:nvSpPr>
        <p:spPr bwMode="auto">
          <a:xfrm>
            <a:off x="3022600" y="6477000"/>
            <a:ext cx="2855913" cy="301625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>
            <a:spAutoFit/>
          </a:bodyPr>
          <a:lstStyle/>
          <a:p>
            <a:pPr algn="ctr" eaLnBrk="0" fontAlgn="auto" hangingPunct="0">
              <a:lnSpc>
                <a:spcPct val="85000"/>
              </a:lnSpc>
              <a:spcBef>
                <a:spcPts val="0"/>
              </a:spcBef>
              <a:spcAft>
                <a:spcPct val="20000"/>
              </a:spcAft>
              <a:buSzPct val="110000"/>
              <a:defRPr/>
            </a:pPr>
            <a:r>
              <a:rPr lang="en-US" altLang="x-none" sz="16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Confident</a:t>
            </a:r>
            <a:r>
              <a:rPr lang="en-US" altLang="x-none" sz="1600" dirty="0">
                <a:solidFill>
                  <a:srgbClr val="000000">
                    <a:alpha val="10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/>
                <a:cs typeface="+mn-cs"/>
              </a:rPr>
              <a:t> |  </a:t>
            </a:r>
            <a:r>
              <a:rPr lang="en-US" altLang="x-none" sz="1600" b="1" dirty="0">
                <a:solidFill>
                  <a:srgbClr val="CCE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Clear</a:t>
            </a:r>
            <a:r>
              <a:rPr lang="en-US" altLang="x-none" sz="1600" b="1" dirty="0">
                <a:solidFill>
                  <a:srgbClr val="BBE0E3">
                    <a:alpha val="10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/>
                <a:cs typeface="+mn-cs"/>
              </a:rPr>
              <a:t> </a:t>
            </a:r>
            <a:r>
              <a:rPr lang="en-US" altLang="x-none" sz="1600" dirty="0">
                <a:solidFill>
                  <a:srgbClr val="000000">
                    <a:alpha val="10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/>
                <a:cs typeface="+mn-cs"/>
              </a:rPr>
              <a:t>|  </a:t>
            </a:r>
            <a:r>
              <a:rPr lang="en-US" altLang="x-none" sz="1600" b="1" dirty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Connected</a:t>
            </a:r>
            <a:endParaRPr lang="en-US" sz="1600" b="1" dirty="0">
              <a:solidFill>
                <a:srgbClr val="99FF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293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293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293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"/>
                                        <p:tgtEl>
                                          <p:spTgt spid="293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"/>
                                        <p:tgtEl>
                                          <p:spTgt spid="293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"/>
                                        <p:tgtEl>
                                          <p:spTgt spid="293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293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"/>
                                        <p:tgtEl>
                                          <p:spTgt spid="293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"/>
                                        <p:tgtEl>
                                          <p:spTgt spid="293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"/>
                                        <p:tgtEl>
                                          <p:spTgt spid="293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"/>
                                        <p:tgtEl>
                                          <p:spTgt spid="293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"/>
                                        <p:tgtEl>
                                          <p:spTgt spid="293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4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"/>
                                        <p:tgtEl>
                                          <p:spTgt spid="293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6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"/>
                                        <p:tgtEl>
                                          <p:spTgt spid="293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8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"/>
                                        <p:tgtEl>
                                          <p:spTgt spid="293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"/>
                                        <p:tgtEl>
                                          <p:spTgt spid="293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2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"/>
                                        <p:tgtEl>
                                          <p:spTgt spid="293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4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"/>
                                        <p:tgtEl>
                                          <p:spTgt spid="293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6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"/>
                                        <p:tgtEl>
                                          <p:spTgt spid="293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8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"/>
                                        <p:tgtEl>
                                          <p:spTgt spid="293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"/>
                                        <p:tgtEl>
                                          <p:spTgt spid="293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2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"/>
                                        <p:tgtEl>
                                          <p:spTgt spid="293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4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"/>
                                        <p:tgtEl>
                                          <p:spTgt spid="293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46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"/>
                                        <p:tgtEl>
                                          <p:spTgt spid="293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8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"/>
                                        <p:tgtEl>
                                          <p:spTgt spid="293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00"/>
                                        <p:tgtEl>
                                          <p:spTgt spid="293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2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"/>
                                        <p:tgtEl>
                                          <p:spTgt spid="293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4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"/>
                                        <p:tgtEl>
                                          <p:spTgt spid="293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6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00"/>
                                        <p:tgtEl>
                                          <p:spTgt spid="293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8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200"/>
                                        <p:tgtEl>
                                          <p:spTgt spid="293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60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00"/>
                                        <p:tgtEl>
                                          <p:spTgt spid="293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62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200"/>
                                        <p:tgtEl>
                                          <p:spTgt spid="293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6400"/>
                            </p:stCondLst>
                            <p:childTnLst>
                              <p:par>
                                <p:cTn id="1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00"/>
                                        <p:tgtEl>
                                          <p:spTgt spid="293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6600"/>
                            </p:stCondLst>
                            <p:childTnLst>
                              <p:par>
                                <p:cTn id="1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200"/>
                                        <p:tgtEl>
                                          <p:spTgt spid="293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6800"/>
                            </p:stCondLst>
                            <p:childTnLst>
                              <p:par>
                                <p:cTn id="1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200"/>
                                        <p:tgtEl>
                                          <p:spTgt spid="293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7000"/>
                            </p:stCondLst>
                            <p:childTnLst>
                              <p:par>
                                <p:cTn id="1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00"/>
                                        <p:tgtEl>
                                          <p:spTgt spid="293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7200"/>
                            </p:stCondLst>
                            <p:childTnLst>
                              <p:par>
                                <p:cTn id="1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200"/>
                                        <p:tgtEl>
                                          <p:spTgt spid="293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7400"/>
                            </p:stCondLst>
                            <p:childTnLst>
                              <p:par>
                                <p:cTn id="1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200"/>
                                        <p:tgtEl>
                                          <p:spTgt spid="293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7600"/>
                            </p:stCondLst>
                            <p:childTnLst>
                              <p:par>
                                <p:cTn id="1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200"/>
                                        <p:tgtEl>
                                          <p:spTgt spid="293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7800"/>
                            </p:stCondLst>
                            <p:childTnLst>
                              <p:par>
                                <p:cTn id="1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200"/>
                                        <p:tgtEl>
                                          <p:spTgt spid="293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8000"/>
                            </p:stCondLst>
                            <p:childTnLst>
                              <p:par>
                                <p:cTn id="1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200"/>
                                        <p:tgtEl>
                                          <p:spTgt spid="293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8200"/>
                            </p:stCondLst>
                            <p:childTnLst>
                              <p:par>
                                <p:cTn id="1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00"/>
                                        <p:tgtEl>
                                          <p:spTgt spid="293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8400"/>
                            </p:stCondLst>
                            <p:childTnLst>
                              <p:par>
                                <p:cTn id="1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200"/>
                                        <p:tgtEl>
                                          <p:spTgt spid="293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8600"/>
                            </p:stCondLst>
                            <p:childTnLst>
                              <p:par>
                                <p:cTn id="1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200"/>
                                        <p:tgtEl>
                                          <p:spTgt spid="293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8800"/>
                            </p:stCondLst>
                            <p:childTnLst>
                              <p:par>
                                <p:cTn id="1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200"/>
                                        <p:tgtEl>
                                          <p:spTgt spid="293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9000"/>
                            </p:stCondLst>
                            <p:childTnLst>
                              <p:par>
                                <p:cTn id="1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200"/>
                                        <p:tgtEl>
                                          <p:spTgt spid="293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9200"/>
                            </p:stCondLst>
                            <p:childTnLst>
                              <p:par>
                                <p:cTn id="1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200"/>
                                        <p:tgtEl>
                                          <p:spTgt spid="293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9400"/>
                            </p:stCondLst>
                            <p:childTnLst>
                              <p:par>
                                <p:cTn id="1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00"/>
                                        <p:tgtEl>
                                          <p:spTgt spid="293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9600"/>
                            </p:stCondLst>
                            <p:childTnLst>
                              <p:par>
                                <p:cTn id="1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200"/>
                                        <p:tgtEl>
                                          <p:spTgt spid="293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9800"/>
                            </p:stCondLst>
                            <p:childTnLst>
                              <p:par>
                                <p:cTn id="2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200"/>
                                        <p:tgtEl>
                                          <p:spTgt spid="293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200"/>
                                        <p:tgtEl>
                                          <p:spTgt spid="293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10200"/>
                            </p:stCondLst>
                            <p:childTnLst>
                              <p:par>
                                <p:cTn id="2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200"/>
                                        <p:tgtEl>
                                          <p:spTgt spid="293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10400"/>
                            </p:stCondLst>
                            <p:childTnLst>
                              <p:par>
                                <p:cTn id="2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200"/>
                                        <p:tgtEl>
                                          <p:spTgt spid="293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10600"/>
                            </p:stCondLst>
                            <p:childTnLst>
                              <p:par>
                                <p:cTn id="2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200"/>
                                        <p:tgtEl>
                                          <p:spTgt spid="293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10800"/>
                            </p:stCondLst>
                            <p:childTnLst>
                              <p:par>
                                <p:cTn id="2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00"/>
                                        <p:tgtEl>
                                          <p:spTgt spid="293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11000"/>
                            </p:stCondLst>
                            <p:childTnLst>
                              <p:par>
                                <p:cTn id="2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200"/>
                                        <p:tgtEl>
                                          <p:spTgt spid="293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11200"/>
                            </p:stCondLst>
                            <p:childTnLst>
                              <p:par>
                                <p:cTn id="2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200"/>
                                        <p:tgtEl>
                                          <p:spTgt spid="293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11400"/>
                            </p:stCondLst>
                            <p:childTnLst>
                              <p:par>
                                <p:cTn id="2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200"/>
                                        <p:tgtEl>
                                          <p:spTgt spid="293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11600"/>
                            </p:stCondLst>
                            <p:childTnLst>
                              <p:par>
                                <p:cTn id="2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200"/>
                                        <p:tgtEl>
                                          <p:spTgt spid="293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>
                            <p:stCondLst>
                              <p:cond delay="11800"/>
                            </p:stCondLst>
                            <p:childTnLst>
                              <p:par>
                                <p:cTn id="2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3" dur="200"/>
                                        <p:tgtEl>
                                          <p:spTgt spid="293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00"/>
                                        <p:tgtEl>
                                          <p:spTgt spid="293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12200"/>
                            </p:stCondLst>
                            <p:childTnLst>
                              <p:par>
                                <p:cTn id="2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1" dur="200"/>
                                        <p:tgtEl>
                                          <p:spTgt spid="293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2" fill="hold">
                            <p:stCondLst>
                              <p:cond delay="12400"/>
                            </p:stCondLst>
                            <p:childTnLst>
                              <p:par>
                                <p:cTn id="2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5" dur="200"/>
                                        <p:tgtEl>
                                          <p:spTgt spid="293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12600"/>
                            </p:stCondLst>
                            <p:childTnLst>
                              <p:par>
                                <p:cTn id="2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200"/>
                                        <p:tgtEl>
                                          <p:spTgt spid="293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12800"/>
                            </p:stCondLst>
                            <p:childTnLst>
                              <p:par>
                                <p:cTn id="2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200"/>
                                        <p:tgtEl>
                                          <p:spTgt spid="293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4" fill="hold">
                            <p:stCondLst>
                              <p:cond delay="13000"/>
                            </p:stCondLst>
                            <p:childTnLst>
                              <p:par>
                                <p:cTn id="2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7" dur="200"/>
                                        <p:tgtEl>
                                          <p:spTgt spid="293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8" fill="hold">
                            <p:stCondLst>
                              <p:cond delay="13200"/>
                            </p:stCondLst>
                            <p:childTnLst>
                              <p:par>
                                <p:cTn id="2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00"/>
                                        <p:tgtEl>
                                          <p:spTgt spid="293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13400"/>
                            </p:stCondLst>
                            <p:childTnLst>
                              <p:par>
                                <p:cTn id="2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5" dur="200"/>
                                        <p:tgtEl>
                                          <p:spTgt spid="293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6" fill="hold">
                            <p:stCondLst>
                              <p:cond delay="13600"/>
                            </p:stCondLst>
                            <p:childTnLst>
                              <p:par>
                                <p:cTn id="2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9" dur="200"/>
                                        <p:tgtEl>
                                          <p:spTgt spid="293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0" fill="hold">
                            <p:stCondLst>
                              <p:cond delay="13800"/>
                            </p:stCondLst>
                            <p:childTnLst>
                              <p:par>
                                <p:cTn id="2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200"/>
                                        <p:tgtEl>
                                          <p:spTgt spid="293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4" fill="hold">
                            <p:stCondLst>
                              <p:cond delay="14000"/>
                            </p:stCondLst>
                            <p:childTnLst>
                              <p:par>
                                <p:cTn id="2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7" dur="200"/>
                                        <p:tgtEl>
                                          <p:spTgt spid="293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8" fill="hold">
                            <p:stCondLst>
                              <p:cond delay="14200"/>
                            </p:stCondLst>
                            <p:childTnLst>
                              <p:par>
                                <p:cTn id="2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1" dur="200"/>
                                        <p:tgtEl>
                                          <p:spTgt spid="293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3891" grpId="0"/>
      <p:bldP spid="293892" grpId="0"/>
      <p:bldP spid="293893" grpId="0"/>
      <p:bldP spid="293894" grpId="0"/>
      <p:bldP spid="293895" grpId="0"/>
      <p:bldP spid="293896" grpId="0"/>
      <p:bldP spid="293897" grpId="0"/>
      <p:bldP spid="293898" grpId="0"/>
      <p:bldP spid="293899" grpId="0"/>
      <p:bldP spid="293900" grpId="0"/>
      <p:bldP spid="293901" grpId="0"/>
      <p:bldP spid="293902" grpId="0"/>
      <p:bldP spid="293903" grpId="0"/>
      <p:bldP spid="293904" grpId="0"/>
      <p:bldP spid="293905" grpId="0"/>
      <p:bldP spid="293906" grpId="0"/>
      <p:bldP spid="293907" grpId="0"/>
      <p:bldP spid="293908" grpId="0"/>
      <p:bldP spid="293909" grpId="0"/>
      <p:bldP spid="293910" grpId="0"/>
      <p:bldP spid="293911" grpId="0"/>
      <p:bldP spid="293912" grpId="0"/>
      <p:bldP spid="293913" grpId="0"/>
      <p:bldP spid="293914" grpId="0"/>
      <p:bldP spid="293915" grpId="0"/>
      <p:bldP spid="293917" grpId="0"/>
      <p:bldP spid="293918" grpId="0"/>
      <p:bldP spid="293919" grpId="0"/>
      <p:bldP spid="293920" grpId="0"/>
      <p:bldP spid="293921" grpId="0"/>
      <p:bldP spid="293922" grpId="0"/>
      <p:bldP spid="293923" grpId="0"/>
      <p:bldP spid="293924" grpId="0"/>
      <p:bldP spid="293925" grpId="0"/>
      <p:bldP spid="293926" grpId="0"/>
      <p:bldP spid="293927" grpId="0"/>
      <p:bldP spid="293928" grpId="0"/>
      <p:bldP spid="293929" grpId="0"/>
      <p:bldP spid="293930" grpId="0"/>
      <p:bldP spid="293931" grpId="0"/>
      <p:bldP spid="293932" grpId="0"/>
      <p:bldP spid="293933" grpId="0"/>
      <p:bldP spid="293934" grpId="0"/>
      <p:bldP spid="293935" grpId="0"/>
      <p:bldP spid="293936" grpId="0"/>
      <p:bldP spid="293937" grpId="0"/>
      <p:bldP spid="293938" grpId="0"/>
      <p:bldP spid="293939" grpId="0"/>
      <p:bldP spid="293940" grpId="0"/>
      <p:bldP spid="293941" grpId="0"/>
      <p:bldP spid="293942" grpId="0"/>
      <p:bldP spid="293943" grpId="0"/>
      <p:bldP spid="293944" grpId="0"/>
      <p:bldP spid="293945" grpId="0"/>
      <p:bldP spid="293946" grpId="0"/>
      <p:bldP spid="293947" grpId="0"/>
      <p:bldP spid="293948" grpId="0"/>
      <p:bldP spid="293949" grpId="0"/>
      <p:bldP spid="293950" grpId="0"/>
      <p:bldP spid="293951" grpId="0"/>
      <p:bldP spid="293952" grpId="0"/>
      <p:bldP spid="293953" grpId="0"/>
      <p:bldP spid="293954" grpId="0"/>
      <p:bldP spid="293955" grpId="0"/>
      <p:bldP spid="293956" grpId="0"/>
      <p:bldP spid="293957" grpId="0"/>
      <p:bldP spid="293958" grpId="0"/>
      <p:bldP spid="293959" grpId="0"/>
      <p:bldP spid="293960" grpId="0"/>
      <p:bldP spid="293961" grpId="0"/>
      <p:bldP spid="293962" grpId="0"/>
      <p:bldP spid="29396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Fazit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 smtClean="0"/>
              <a:t>Vista ist kein bahnbrechendes System</a:t>
            </a:r>
          </a:p>
          <a:p>
            <a:pPr lvl="1"/>
            <a:r>
              <a:rPr lang="de-DE" dirty="0" smtClean="0"/>
              <a:t>Features wie „Voll skalierbare Oberflächen“ und „</a:t>
            </a:r>
            <a:r>
              <a:rPr lang="de-DE" dirty="0" err="1" smtClean="0"/>
              <a:t>WinFS</a:t>
            </a:r>
            <a:r>
              <a:rPr lang="de-DE" dirty="0" smtClean="0"/>
              <a:t>“ fehlen</a:t>
            </a:r>
          </a:p>
          <a:p>
            <a:r>
              <a:rPr lang="de-DE" dirty="0" smtClean="0"/>
              <a:t>Vista ist ein sehr gut abgerundetes XP</a:t>
            </a:r>
          </a:p>
          <a:p>
            <a:pPr lvl="1"/>
            <a:r>
              <a:rPr lang="de-DE" dirty="0" err="1" smtClean="0"/>
              <a:t>Stylisches</a:t>
            </a:r>
            <a:r>
              <a:rPr lang="de-DE" dirty="0" smtClean="0"/>
              <a:t> Interface</a:t>
            </a:r>
          </a:p>
          <a:p>
            <a:pPr lvl="1"/>
            <a:r>
              <a:rPr lang="de-DE" dirty="0" smtClean="0"/>
              <a:t>Coole Performance Tools</a:t>
            </a:r>
          </a:p>
          <a:p>
            <a:pPr lvl="1"/>
            <a:r>
              <a:rPr lang="de-DE" dirty="0" smtClean="0"/>
              <a:t>Sehr gut nutzbares Backup</a:t>
            </a:r>
          </a:p>
          <a:p>
            <a:pPr lvl="1"/>
            <a:r>
              <a:rPr lang="de-DE" dirty="0" smtClean="0"/>
              <a:t>Bessere Sicherheit</a:t>
            </a:r>
          </a:p>
          <a:p>
            <a:pPr lvl="1"/>
            <a:r>
              <a:rPr lang="de-DE" dirty="0" smtClean="0"/>
              <a:t>Schnelle und einfache Suchmöglichkeiten</a:t>
            </a:r>
          </a:p>
          <a:p>
            <a:pPr lvl="1"/>
            <a:r>
              <a:rPr lang="de-DE" dirty="0" smtClean="0"/>
              <a:t>Besseres Wireless Networking</a:t>
            </a:r>
          </a:p>
          <a:p>
            <a:pPr lvl="1"/>
            <a:r>
              <a:rPr lang="de-DE" dirty="0" smtClean="0"/>
              <a:t>Besserer Notebook Support</a:t>
            </a:r>
          </a:p>
          <a:p>
            <a:pPr lvl="1"/>
            <a:r>
              <a:rPr lang="de-DE" dirty="0" smtClean="0"/>
              <a:t>Besseres </a:t>
            </a:r>
            <a:r>
              <a:rPr lang="de-DE" dirty="0" err="1" smtClean="0"/>
              <a:t>Window</a:t>
            </a:r>
            <a:r>
              <a:rPr lang="de-DE" dirty="0" smtClean="0"/>
              <a:t> Management dank DWM</a:t>
            </a:r>
          </a:p>
          <a:p>
            <a:pPr lvl="1"/>
            <a:r>
              <a:rPr lang="de-DE" dirty="0" smtClean="0"/>
              <a:t>Verbesserte Stabilität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Links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Creating A Bootable </a:t>
            </a:r>
            <a:r>
              <a:rPr lang="en-US" dirty="0" err="1" smtClean="0"/>
              <a:t>WinPE</a:t>
            </a:r>
            <a:r>
              <a:rPr lang="en-US" dirty="0" smtClean="0"/>
              <a:t> 2.0 USB Key</a:t>
            </a:r>
            <a:br>
              <a:rPr lang="en-US" dirty="0" smtClean="0"/>
            </a:br>
            <a:r>
              <a:rPr lang="en-US" sz="1400" dirty="0" smtClean="0">
                <a:hlinkClick r:id="rId2"/>
              </a:rPr>
              <a:t>http://windowsconnected.com/blogs/joshs_blog/archive/2007/02/05/creating-a-bootable-winpe-2-0-usb-key.aspx</a:t>
            </a:r>
            <a:endParaRPr lang="en-US" sz="1400" dirty="0" smtClean="0"/>
          </a:p>
          <a:p>
            <a:r>
              <a:rPr lang="de-DE" dirty="0" smtClean="0"/>
              <a:t>Best-</a:t>
            </a:r>
            <a:r>
              <a:rPr lang="de-DE" dirty="0" err="1" smtClean="0"/>
              <a:t>Buy</a:t>
            </a:r>
            <a:r>
              <a:rPr lang="de-DE" dirty="0" smtClean="0"/>
              <a:t> Vista Videos</a:t>
            </a:r>
            <a:br>
              <a:rPr lang="de-DE" dirty="0" smtClean="0"/>
            </a:br>
            <a:r>
              <a:rPr lang="de-DE" sz="1400" dirty="0" smtClean="0">
                <a:hlinkClick r:id="rId3"/>
              </a:rPr>
              <a:t>http://images.bestbuy.com/BestBuy_US/en_US/images/computers/features/windowsvista/vid_easier.wvx</a:t>
            </a:r>
            <a:r>
              <a:rPr lang="de-DE" sz="1400" dirty="0" smtClean="0"/>
              <a:t/>
            </a:r>
            <a:br>
              <a:rPr lang="de-DE" sz="1400" dirty="0" smtClean="0"/>
            </a:br>
            <a:r>
              <a:rPr lang="de-DE" sz="1400" dirty="0" smtClean="0">
                <a:hlinkClick r:id="rId4"/>
              </a:rPr>
              <a:t>http://images.bestbuy.com/BestBuy_US/en_US/images/computers/features/windowsvista/vid_enhanced.wvx</a:t>
            </a:r>
            <a:r>
              <a:rPr lang="de-DE" sz="1400" dirty="0" smtClean="0"/>
              <a:t/>
            </a:r>
            <a:br>
              <a:rPr lang="de-DE" sz="1400" dirty="0" smtClean="0"/>
            </a:br>
            <a:r>
              <a:rPr lang="de-DE" sz="1400" dirty="0" smtClean="0">
                <a:hlinkClick r:id="rId5"/>
              </a:rPr>
              <a:t>http://images.bestbuy.com/BestBuy_US/en_US/images/computers/features/windowsvista/vid_entertain.wvx</a:t>
            </a:r>
            <a:r>
              <a:rPr lang="de-DE" sz="1400" dirty="0" smtClean="0"/>
              <a:t/>
            </a:r>
            <a:br>
              <a:rPr lang="de-DE" sz="1400" dirty="0" smtClean="0"/>
            </a:br>
            <a:r>
              <a:rPr lang="de-DE" sz="1400" dirty="0" smtClean="0">
                <a:hlinkClick r:id="rId6"/>
              </a:rPr>
              <a:t>http://images.bestbuy.com/BestBuy_US/en_US/images/computers/features/windowsvista/vid_mobile.wvx</a:t>
            </a:r>
            <a:endParaRPr lang="de-DE" sz="1400" dirty="0" smtClean="0"/>
          </a:p>
          <a:p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de-DE" dirty="0" smtClean="0"/>
              <a:t>The End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de-DE" dirty="0" smtClean="0"/>
              <a:t>Danke </a:t>
            </a:r>
            <a:r>
              <a:rPr lang="de-DE" dirty="0" err="1" smtClean="0"/>
              <a:t>für‘s</a:t>
            </a:r>
            <a:r>
              <a:rPr lang="de-DE" dirty="0" smtClean="0"/>
              <a:t> Zuhören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de-DE" dirty="0" smtClean="0"/>
              <a:t>Suchen in Vista</a:t>
            </a:r>
            <a:endParaRPr lang="de-DE" dirty="0"/>
          </a:p>
        </p:txBody>
      </p:sp>
      <p:sp>
        <p:nvSpPr>
          <p:cNvPr id="5" name="Untertitel 4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Suchen in Vista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28775"/>
            <a:ext cx="4329114" cy="5040313"/>
          </a:xfrm>
        </p:spPr>
        <p:txBody>
          <a:bodyPr/>
          <a:lstStyle/>
          <a:p>
            <a:r>
              <a:rPr lang="de-DE" dirty="0" smtClean="0"/>
              <a:t>Startmenü Suche</a:t>
            </a:r>
          </a:p>
          <a:p>
            <a:pPr lvl="1"/>
            <a:r>
              <a:rPr lang="de-DE" dirty="0" smtClean="0"/>
              <a:t>Durchsucht gesamten Index und das Startmenü</a:t>
            </a:r>
          </a:p>
          <a:p>
            <a:pPr lvl="1"/>
            <a:r>
              <a:rPr lang="de-DE" dirty="0" smtClean="0"/>
              <a:t>Faustregel: Alles, was im Explorer im Ordner </a:t>
            </a:r>
            <a:r>
              <a:rPr lang="de-DE" i="1" dirty="0" smtClean="0"/>
              <a:t>&lt;Benutzername&gt;</a:t>
            </a:r>
            <a:r>
              <a:rPr lang="de-DE" dirty="0" smtClean="0"/>
              <a:t> unterhalb von </a:t>
            </a:r>
            <a:r>
              <a:rPr lang="de-DE" i="1" dirty="0" smtClean="0"/>
              <a:t>Desktop</a:t>
            </a:r>
            <a:r>
              <a:rPr lang="de-DE" dirty="0" smtClean="0"/>
              <a:t> enthalten ist, wird out-</a:t>
            </a:r>
            <a:r>
              <a:rPr lang="de-DE" dirty="0" err="1" smtClean="0"/>
              <a:t>of</a:t>
            </a:r>
            <a:r>
              <a:rPr lang="de-DE" dirty="0" smtClean="0"/>
              <a:t>-</a:t>
            </a:r>
            <a:r>
              <a:rPr lang="de-DE" dirty="0" err="1" smtClean="0"/>
              <a:t>the</a:t>
            </a:r>
            <a:r>
              <a:rPr lang="de-DE" dirty="0" smtClean="0"/>
              <a:t>-box durchsucht</a:t>
            </a:r>
          </a:p>
          <a:p>
            <a:pPr lvl="1"/>
            <a:r>
              <a:rPr lang="de-DE" dirty="0" smtClean="0"/>
              <a:t>Favoriten, Verlauf, Kontakte, E-Mails werden ebenfalls durchsucht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785926"/>
            <a:ext cx="3924300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Suchen in Vista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Erweiterte und natürlich sprachliche Suche</a:t>
            </a:r>
          </a:p>
          <a:p>
            <a:pPr lvl="1"/>
            <a:r>
              <a:rPr lang="de-DE" dirty="0" smtClean="0"/>
              <a:t>Suchanfragen, wie </a:t>
            </a:r>
            <a:r>
              <a:rPr lang="de-DE" i="1" dirty="0" err="1" smtClean="0"/>
              <a:t>documents</a:t>
            </a:r>
            <a:r>
              <a:rPr lang="de-DE" i="1" dirty="0" smtClean="0"/>
              <a:t> </a:t>
            </a:r>
            <a:r>
              <a:rPr lang="de-DE" i="1" dirty="0" err="1" smtClean="0"/>
              <a:t>modified</a:t>
            </a:r>
            <a:r>
              <a:rPr lang="de-DE" i="1" dirty="0" smtClean="0"/>
              <a:t> last </a:t>
            </a:r>
            <a:r>
              <a:rPr lang="de-DE" i="1" dirty="0" err="1" smtClean="0"/>
              <a:t>month</a:t>
            </a:r>
            <a:r>
              <a:rPr lang="de-DE" i="1" dirty="0" smtClean="0"/>
              <a:t> </a:t>
            </a:r>
            <a:r>
              <a:rPr lang="de-DE" dirty="0" smtClean="0"/>
              <a:t>oder </a:t>
            </a:r>
            <a:r>
              <a:rPr lang="de-DE" i="1" dirty="0" err="1" smtClean="0"/>
              <a:t>kind:docs</a:t>
            </a:r>
            <a:r>
              <a:rPr lang="de-DE" i="1" dirty="0" smtClean="0"/>
              <a:t> </a:t>
            </a:r>
            <a:r>
              <a:rPr lang="de-DE" i="1" dirty="0" err="1" smtClean="0"/>
              <a:t>modified:last</a:t>
            </a:r>
            <a:r>
              <a:rPr lang="de-DE" i="1" dirty="0" smtClean="0"/>
              <a:t> </a:t>
            </a:r>
            <a:r>
              <a:rPr lang="de-DE" i="1" dirty="0" err="1" smtClean="0"/>
              <a:t>month</a:t>
            </a:r>
            <a:r>
              <a:rPr lang="de-DE" i="1" dirty="0" smtClean="0"/>
              <a:t> </a:t>
            </a:r>
            <a:r>
              <a:rPr lang="de-DE" dirty="0" smtClean="0"/>
              <a:t>sind möglich</a:t>
            </a:r>
          </a:p>
          <a:p>
            <a:pPr lvl="1"/>
            <a:r>
              <a:rPr lang="de-DE" dirty="0" smtClean="0"/>
              <a:t>Zur Aktivierung sind folgende Schritte notwendig:</a:t>
            </a:r>
          </a:p>
          <a:p>
            <a:pPr lvl="2"/>
            <a:r>
              <a:rPr lang="de-DE" dirty="0" smtClean="0"/>
              <a:t>Im Windows Explorer auf </a:t>
            </a:r>
            <a:r>
              <a:rPr lang="de-DE" i="1" dirty="0" err="1" smtClean="0"/>
              <a:t>Organize</a:t>
            </a:r>
            <a:r>
              <a:rPr lang="de-DE" dirty="0" smtClean="0"/>
              <a:t> klicken</a:t>
            </a:r>
          </a:p>
          <a:p>
            <a:pPr lvl="2"/>
            <a:r>
              <a:rPr lang="de-DE" i="1" dirty="0" smtClean="0"/>
              <a:t>Folder </a:t>
            </a:r>
            <a:r>
              <a:rPr lang="de-DE" i="1" dirty="0" err="1" smtClean="0"/>
              <a:t>and</a:t>
            </a:r>
            <a:r>
              <a:rPr lang="de-DE" i="1" dirty="0" smtClean="0"/>
              <a:t> </a:t>
            </a:r>
            <a:r>
              <a:rPr lang="de-DE" i="1" dirty="0" err="1" smtClean="0"/>
              <a:t>Search</a:t>
            </a:r>
            <a:r>
              <a:rPr lang="de-DE" i="1" dirty="0" smtClean="0"/>
              <a:t> Options</a:t>
            </a:r>
            <a:r>
              <a:rPr lang="de-DE" dirty="0" smtClean="0"/>
              <a:t> wählen</a:t>
            </a:r>
          </a:p>
          <a:p>
            <a:pPr lvl="2"/>
            <a:r>
              <a:rPr lang="de-DE" dirty="0" smtClean="0"/>
              <a:t>Auf dem </a:t>
            </a:r>
            <a:r>
              <a:rPr lang="de-DE" i="1" dirty="0" err="1" smtClean="0"/>
              <a:t>Search</a:t>
            </a:r>
            <a:r>
              <a:rPr lang="de-DE" dirty="0" smtClean="0"/>
              <a:t> Tab die Option </a:t>
            </a:r>
            <a:r>
              <a:rPr lang="de-DE" i="1" dirty="0" err="1" smtClean="0"/>
              <a:t>Use</a:t>
            </a:r>
            <a:r>
              <a:rPr lang="de-DE" i="1" dirty="0" smtClean="0"/>
              <a:t> </a:t>
            </a:r>
            <a:r>
              <a:rPr lang="de-DE" i="1" dirty="0" err="1" smtClean="0"/>
              <a:t>natural</a:t>
            </a:r>
            <a:r>
              <a:rPr lang="de-DE" i="1" dirty="0" smtClean="0"/>
              <a:t> </a:t>
            </a:r>
            <a:r>
              <a:rPr lang="de-DE" i="1" dirty="0" err="1" smtClean="0"/>
              <a:t>language</a:t>
            </a:r>
            <a:r>
              <a:rPr lang="de-DE" i="1" dirty="0" smtClean="0"/>
              <a:t> </a:t>
            </a:r>
            <a:r>
              <a:rPr lang="de-DE" i="1" dirty="0" err="1" smtClean="0"/>
              <a:t>search</a:t>
            </a:r>
            <a:r>
              <a:rPr lang="de-DE" dirty="0" smtClean="0"/>
              <a:t> wählen</a:t>
            </a:r>
          </a:p>
          <a:p>
            <a:pPr lvl="1"/>
            <a:r>
              <a:rPr lang="de-DE" dirty="0" smtClean="0"/>
              <a:t>Sprachumfang: </a:t>
            </a:r>
            <a:br>
              <a:rPr lang="de-DE" dirty="0" smtClean="0"/>
            </a:br>
            <a:r>
              <a:rPr lang="de-DE" sz="1400" dirty="0" smtClean="0">
                <a:hlinkClick r:id="rId2"/>
              </a:rPr>
              <a:t>http://msdn2.microsoft.com/en-us/library/aa965711.aspx</a:t>
            </a:r>
            <a:endParaRPr lang="de-DE" sz="1400" dirty="0" smtClean="0"/>
          </a:p>
          <a:p>
            <a:pPr lvl="1"/>
            <a:r>
              <a:rPr lang="de-DE" dirty="0" smtClean="0"/>
              <a:t>Weitere Infos: </a:t>
            </a:r>
            <a:br>
              <a:rPr lang="de-DE" dirty="0" smtClean="0"/>
            </a:br>
            <a:r>
              <a:rPr lang="de-DE" sz="1400" dirty="0" smtClean="0">
                <a:hlinkClick r:id="rId3"/>
              </a:rPr>
              <a:t>http://blogs.msdn.com/cheller/archive/2006/12/05/advanced-query-syntax-what-where-why-and-how.aspx</a:t>
            </a:r>
            <a:endParaRPr lang="de-DE" sz="1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Suchen in Vista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Jede Suche kann gespeichert werden:</a:t>
            </a:r>
          </a:p>
          <a:p>
            <a:pPr lvl="1"/>
            <a:r>
              <a:rPr lang="de-DE" dirty="0" smtClean="0"/>
              <a:t>Nach einer Suche im Windows Explorer den Button </a:t>
            </a:r>
            <a:r>
              <a:rPr lang="de-DE" i="1" dirty="0" smtClean="0"/>
              <a:t>Save </a:t>
            </a:r>
            <a:r>
              <a:rPr lang="de-DE" i="1" dirty="0" err="1" smtClean="0"/>
              <a:t>Search</a:t>
            </a:r>
            <a:r>
              <a:rPr lang="de-DE" dirty="0" smtClean="0"/>
              <a:t> klicken</a:t>
            </a:r>
          </a:p>
          <a:p>
            <a:pPr lvl="1"/>
            <a:r>
              <a:rPr lang="de-DE" dirty="0" smtClean="0"/>
              <a:t>Suchen werden im </a:t>
            </a:r>
            <a:r>
              <a:rPr lang="de-DE" i="1" dirty="0" err="1" smtClean="0"/>
              <a:t>Searches</a:t>
            </a:r>
            <a:r>
              <a:rPr lang="de-DE" dirty="0" smtClean="0"/>
              <a:t> Ordner gespeichert</a:t>
            </a:r>
          </a:p>
          <a:p>
            <a:pPr lvl="1"/>
            <a:r>
              <a:rPr lang="de-DE" dirty="0" smtClean="0"/>
              <a:t>Suchen werden als XML Dateien mit der Endung </a:t>
            </a:r>
            <a:r>
              <a:rPr lang="de-DE" i="1" dirty="0" smtClean="0"/>
              <a:t>.</a:t>
            </a:r>
            <a:r>
              <a:rPr lang="de-DE" i="1" dirty="0" err="1" smtClean="0"/>
              <a:t>search-ms</a:t>
            </a:r>
            <a:r>
              <a:rPr lang="de-DE" dirty="0" smtClean="0"/>
              <a:t> gespeichert</a:t>
            </a:r>
            <a:endParaRPr lang="de-DE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de-DE" dirty="0" smtClean="0"/>
              <a:t>Desktop </a:t>
            </a:r>
            <a:r>
              <a:rPr lang="de-DE" dirty="0" err="1" smtClean="0"/>
              <a:t>Composition</a:t>
            </a:r>
            <a:endParaRPr lang="de-DE" dirty="0"/>
          </a:p>
        </p:txBody>
      </p:sp>
      <p:sp>
        <p:nvSpPr>
          <p:cNvPr id="5" name="Untertitel 4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Desktop </a:t>
            </a:r>
            <a:r>
              <a:rPr lang="de-DE" dirty="0" err="1" smtClean="0"/>
              <a:t>Composition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Wird durch den Desktop </a:t>
            </a:r>
            <a:r>
              <a:rPr lang="de-DE" dirty="0" err="1" smtClean="0"/>
              <a:t>Window</a:t>
            </a:r>
            <a:r>
              <a:rPr lang="de-DE" dirty="0" smtClean="0"/>
              <a:t> Manager  (DMW) gesteuert </a:t>
            </a:r>
          </a:p>
          <a:p>
            <a:r>
              <a:rPr lang="de-DE" dirty="0" smtClean="0"/>
              <a:t>Einzelne Fenster werden nicht mehr angewiesen Ihren sichtbaren Bereich selbst auf den Bildschirm zu zeichnen</a:t>
            </a:r>
          </a:p>
          <a:p>
            <a:r>
              <a:rPr lang="de-DE" dirty="0" smtClean="0"/>
              <a:t>Jedem Fenster wird ein sog. </a:t>
            </a:r>
            <a:r>
              <a:rPr lang="de-DE" i="1" dirty="0" err="1" smtClean="0"/>
              <a:t>offscreen</a:t>
            </a:r>
            <a:r>
              <a:rPr lang="de-DE" i="1" dirty="0" smtClean="0"/>
              <a:t> </a:t>
            </a:r>
            <a:r>
              <a:rPr lang="de-DE" i="1" dirty="0" err="1" smtClean="0"/>
              <a:t>surface</a:t>
            </a:r>
            <a:r>
              <a:rPr lang="de-DE" i="1" dirty="0" smtClean="0"/>
              <a:t> </a:t>
            </a:r>
            <a:r>
              <a:rPr lang="de-DE" dirty="0" smtClean="0"/>
              <a:t>(Bitmap, Textur, Puffer) zugewiesen</a:t>
            </a:r>
          </a:p>
          <a:p>
            <a:r>
              <a:rPr lang="de-DE" dirty="0" smtClean="0"/>
              <a:t>Der DWM komponiert aus diesen </a:t>
            </a:r>
            <a:r>
              <a:rPr lang="de-DE" i="1" dirty="0" err="1" smtClean="0"/>
              <a:t>offscreen</a:t>
            </a:r>
            <a:r>
              <a:rPr lang="de-DE" i="1" dirty="0" smtClean="0"/>
              <a:t> </a:t>
            </a:r>
            <a:r>
              <a:rPr lang="de-DE" i="1" dirty="0" err="1" smtClean="0"/>
              <a:t>surfaces</a:t>
            </a:r>
            <a:r>
              <a:rPr lang="de-DE" i="1" dirty="0" smtClean="0"/>
              <a:t> </a:t>
            </a:r>
            <a:r>
              <a:rPr lang="de-DE" dirty="0" smtClean="0"/>
              <a:t>den eigentlichen Desktop</a:t>
            </a:r>
          </a:p>
          <a:p>
            <a:endParaRPr lang="de-DE" dirty="0" smtClean="0"/>
          </a:p>
          <a:p>
            <a:endParaRPr lang="de-D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orlag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Vorlage</Template>
  <TotalTime>0</TotalTime>
  <Words>1073</Words>
  <Application>Microsoft Office PowerPoint</Application>
  <PresentationFormat>Bildschirmpräsentation (4:3)</PresentationFormat>
  <Paragraphs>236</Paragraphs>
  <Slides>32</Slides>
  <Notes>3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32</vt:i4>
      </vt:variant>
    </vt:vector>
  </HeadingPairs>
  <TitlesOfParts>
    <vt:vector size="33" baseType="lpstr">
      <vt:lpstr>Vorlage</vt:lpstr>
      <vt:lpstr>Vista in der Praxis</vt:lpstr>
      <vt:lpstr>Agenda</vt:lpstr>
      <vt:lpstr>Windows Vista</vt:lpstr>
      <vt:lpstr>Suchen in Vista</vt:lpstr>
      <vt:lpstr>Suchen in Vista</vt:lpstr>
      <vt:lpstr>Suchen in Vista</vt:lpstr>
      <vt:lpstr>Suchen in Vista</vt:lpstr>
      <vt:lpstr>Desktop Composition</vt:lpstr>
      <vt:lpstr>Desktop Composition</vt:lpstr>
      <vt:lpstr>Vista – Desktop Composition</vt:lpstr>
      <vt:lpstr>Dies und Das</vt:lpstr>
      <vt:lpstr>Programme schnell mit Administrator Rechten starten</vt:lpstr>
      <vt:lpstr>Erweiterter Task-Manager</vt:lpstr>
      <vt:lpstr>Control Panel - Sehenswertes</vt:lpstr>
      <vt:lpstr>Pfad der aktuellen Datei kopieren</vt:lpstr>
      <vt:lpstr>Command Prompt Here</vt:lpstr>
      <vt:lpstr>Elevated Command Prompt Here</vt:lpstr>
      <vt:lpstr>Snipping Tool – für Screenshots</vt:lpstr>
      <vt:lpstr>Windows Mobility Center</vt:lpstr>
      <vt:lpstr>Die wichtigsten Vista Shortcuts</vt:lpstr>
      <vt:lpstr>Benutzerordner in Vista</vt:lpstr>
      <vt:lpstr>Benutzerordner in Vista</vt:lpstr>
      <vt:lpstr>Benutzerordner in Vista</vt:lpstr>
      <vt:lpstr>Benutzerordner in Vista</vt:lpstr>
      <vt:lpstr>Dies und Das</vt:lpstr>
      <vt:lpstr>Kein UAC Elevation Prompt für Standard-User (1)</vt:lpstr>
      <vt:lpstr>Kein UAC Elevation Prompt für Standard-User (2)</vt:lpstr>
      <vt:lpstr>Backups</vt:lpstr>
      <vt:lpstr>Profile für Spracherkennung auf anderen PC übertragen</vt:lpstr>
      <vt:lpstr>Fazit</vt:lpstr>
      <vt:lpstr>Links</vt:lpstr>
      <vt:lpstr>The End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Vortragstitel</dc:title>
  <dc:creator>Jens Schaller</dc:creator>
  <cp:lastModifiedBy>Jens Schaller</cp:lastModifiedBy>
  <cp:revision>95</cp:revision>
  <dcterms:created xsi:type="dcterms:W3CDTF">2007-02-12T20:15:54Z</dcterms:created>
  <dcterms:modified xsi:type="dcterms:W3CDTF">2007-03-01T22:00:13Z</dcterms:modified>
</cp:coreProperties>
</file>